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chive" panose="020B0604020202020204" charset="0"/>
      <p:regular r:id="rId16"/>
    </p:embeddedFont>
    <p:embeddedFont>
      <p:font typeface="TT Hoves" panose="020B0604020202020204" charset="0"/>
      <p:regular r:id="rId17"/>
    </p:embeddedFont>
    <p:embeddedFont>
      <p:font typeface="TT Hove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10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dineu03/InsightPro.git" TargetMode="External"/><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107576" y="-2295434"/>
            <a:ext cx="11221859" cy="11221859"/>
          </a:xfrm>
          <a:custGeom>
            <a:avLst/>
            <a:gdLst/>
            <a:ahLst/>
            <a:cxnLst/>
            <a:rect l="l" t="t" r="r" b="b"/>
            <a:pathLst>
              <a:path w="11221859" h="11221859">
                <a:moveTo>
                  <a:pt x="0" y="0"/>
                </a:moveTo>
                <a:lnTo>
                  <a:pt x="11221858" y="0"/>
                </a:lnTo>
                <a:lnTo>
                  <a:pt x="11221858" y="11221859"/>
                </a:lnTo>
                <a:lnTo>
                  <a:pt x="0" y="1122185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3FA9F5"/>
            </a:solidFill>
          </p:spPr>
          <p:txBody>
            <a:bodyPr/>
            <a:lstStyle/>
            <a:p>
              <a:endParaRPr lang="en-IN"/>
            </a:p>
          </p:txBody>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372918" y="1817266"/>
            <a:ext cx="6702540" cy="7885341"/>
          </a:xfrm>
          <a:custGeom>
            <a:avLst/>
            <a:gdLst/>
            <a:ahLst/>
            <a:cxnLst/>
            <a:rect l="l" t="t" r="r" b="b"/>
            <a:pathLst>
              <a:path w="6702540" h="7885341">
                <a:moveTo>
                  <a:pt x="0" y="0"/>
                </a:moveTo>
                <a:lnTo>
                  <a:pt x="6702540" y="0"/>
                </a:lnTo>
                <a:lnTo>
                  <a:pt x="6702540" y="7885341"/>
                </a:lnTo>
                <a:lnTo>
                  <a:pt x="0" y="7885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6154204" y="5088139"/>
            <a:ext cx="10910396" cy="1657920"/>
          </a:xfrm>
          <a:prstGeom prst="rect">
            <a:avLst/>
          </a:prstGeom>
        </p:spPr>
        <p:txBody>
          <a:bodyPr lIns="0" tIns="0" rIns="0" bIns="0" rtlCol="0" anchor="t">
            <a:spAutoFit/>
          </a:bodyPr>
          <a:lstStyle/>
          <a:p>
            <a:pPr algn="l">
              <a:lnSpc>
                <a:spcPts val="12218"/>
              </a:lnSpc>
            </a:pPr>
            <a:r>
              <a:rPr lang="en-US" sz="12998" b="1" spc="-636">
                <a:solidFill>
                  <a:srgbClr val="343434"/>
                </a:solidFill>
                <a:latin typeface="TT Hoves Bold"/>
                <a:ea typeface="TT Hoves Bold"/>
                <a:cs typeface="TT Hoves Bold"/>
                <a:sym typeface="TT Hoves Bold"/>
              </a:rPr>
              <a:t>InsightPro</a:t>
            </a:r>
          </a:p>
        </p:txBody>
      </p:sp>
      <p:sp>
        <p:nvSpPr>
          <p:cNvPr id="8" name="TextBox 8"/>
          <p:cNvSpPr txBox="1"/>
          <p:nvPr/>
        </p:nvSpPr>
        <p:spPr>
          <a:xfrm>
            <a:off x="9641239" y="6380090"/>
            <a:ext cx="4787095" cy="578026"/>
          </a:xfrm>
          <a:prstGeom prst="rect">
            <a:avLst/>
          </a:prstGeom>
        </p:spPr>
        <p:txBody>
          <a:bodyPr lIns="0" tIns="0" rIns="0" bIns="0" rtlCol="0" anchor="t">
            <a:spAutoFit/>
          </a:bodyPr>
          <a:lstStyle/>
          <a:p>
            <a:pPr algn="l">
              <a:lnSpc>
                <a:spcPts val="4381"/>
              </a:lnSpc>
            </a:pPr>
            <a:r>
              <a:rPr lang="en-US" sz="4381" spc="-87">
                <a:solidFill>
                  <a:srgbClr val="343434"/>
                </a:solidFill>
                <a:latin typeface="TT Hoves"/>
                <a:ea typeface="TT Hoves"/>
                <a:cs typeface="TT Hoves"/>
                <a:sym typeface="TT Hoves"/>
              </a:rPr>
              <a:t>Ppt Quality Checker</a:t>
            </a:r>
          </a:p>
        </p:txBody>
      </p:sp>
      <p:sp>
        <p:nvSpPr>
          <p:cNvPr id="9" name="Freeform 9"/>
          <p:cNvSpPr/>
          <p:nvPr/>
        </p:nvSpPr>
        <p:spPr>
          <a:xfrm>
            <a:off x="13172344" y="6172200"/>
            <a:ext cx="5056590" cy="4114800"/>
          </a:xfrm>
          <a:custGeom>
            <a:avLst/>
            <a:gdLst/>
            <a:ahLst/>
            <a:cxnLst/>
            <a:rect l="l" t="t" r="r" b="b"/>
            <a:pathLst>
              <a:path w="5056590" h="4114800">
                <a:moveTo>
                  <a:pt x="0" y="0"/>
                </a:moveTo>
                <a:lnTo>
                  <a:pt x="5056590" y="0"/>
                </a:lnTo>
                <a:lnTo>
                  <a:pt x="505659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3209652" y="5143500"/>
            <a:ext cx="2758093" cy="1747941"/>
          </a:xfrm>
          <a:custGeom>
            <a:avLst/>
            <a:gdLst/>
            <a:ahLst/>
            <a:cxnLst/>
            <a:rect l="l" t="t" r="r" b="b"/>
            <a:pathLst>
              <a:path w="2758093" h="1747941">
                <a:moveTo>
                  <a:pt x="0" y="0"/>
                </a:moveTo>
                <a:lnTo>
                  <a:pt x="2758093" y="0"/>
                </a:lnTo>
                <a:lnTo>
                  <a:pt x="2758093" y="1747941"/>
                </a:lnTo>
                <a:lnTo>
                  <a:pt x="0" y="1747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Freeform 11"/>
          <p:cNvSpPr/>
          <p:nvPr/>
        </p:nvSpPr>
        <p:spPr>
          <a:xfrm>
            <a:off x="16516528" y="0"/>
            <a:ext cx="1771472" cy="1253964"/>
          </a:xfrm>
          <a:custGeom>
            <a:avLst/>
            <a:gdLst/>
            <a:ahLst/>
            <a:cxnLst/>
            <a:rect l="l" t="t" r="r" b="b"/>
            <a:pathLst>
              <a:path w="1771472" h="1253964">
                <a:moveTo>
                  <a:pt x="0" y="0"/>
                </a:moveTo>
                <a:lnTo>
                  <a:pt x="1771472" y="0"/>
                </a:lnTo>
                <a:lnTo>
                  <a:pt x="1771472" y="1253964"/>
                </a:lnTo>
                <a:lnTo>
                  <a:pt x="0" y="1253964"/>
                </a:lnTo>
                <a:lnTo>
                  <a:pt x="0" y="0"/>
                </a:lnTo>
                <a:close/>
              </a:path>
            </a:pathLst>
          </a:custGeom>
          <a:blipFill>
            <a:blip r:embed="rId10"/>
            <a:stretch>
              <a:fillRect/>
            </a:stretch>
          </a:blipFill>
        </p:spPr>
        <p:txBody>
          <a:bodyPr/>
          <a:lstStyle/>
          <a:p>
            <a:endParaRPr lang="en-IN"/>
          </a:p>
        </p:txBody>
      </p:sp>
      <p:sp>
        <p:nvSpPr>
          <p:cNvPr id="12" name="Freeform 12"/>
          <p:cNvSpPr/>
          <p:nvPr/>
        </p:nvSpPr>
        <p:spPr>
          <a:xfrm>
            <a:off x="0" y="0"/>
            <a:ext cx="2624189" cy="1253964"/>
          </a:xfrm>
          <a:custGeom>
            <a:avLst/>
            <a:gdLst/>
            <a:ahLst/>
            <a:cxnLst/>
            <a:rect l="l" t="t" r="r" b="b"/>
            <a:pathLst>
              <a:path w="2624189" h="1253964">
                <a:moveTo>
                  <a:pt x="0" y="0"/>
                </a:moveTo>
                <a:lnTo>
                  <a:pt x="2624189" y="0"/>
                </a:lnTo>
                <a:lnTo>
                  <a:pt x="2624189" y="1253964"/>
                </a:lnTo>
                <a:lnTo>
                  <a:pt x="0" y="1253964"/>
                </a:lnTo>
                <a:lnTo>
                  <a:pt x="0" y="0"/>
                </a:lnTo>
                <a:close/>
              </a:path>
            </a:pathLst>
          </a:custGeom>
          <a:blipFill>
            <a:blip r:embed="rId11"/>
            <a:stretch>
              <a:fillRect t="-56750" b="-52521"/>
            </a:stretch>
          </a:blipFill>
        </p:spPr>
        <p:txBody>
          <a:bodyPr/>
          <a:lstStyle/>
          <a:p>
            <a:endParaRPr lang="en-IN"/>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126789" y="-2986203"/>
            <a:ext cx="7624730" cy="7624730"/>
          </a:xfrm>
          <a:custGeom>
            <a:avLst/>
            <a:gdLst/>
            <a:ahLst/>
            <a:cxnLst/>
            <a:rect l="l" t="t" r="r" b="b"/>
            <a:pathLst>
              <a:path w="7624730" h="7624730">
                <a:moveTo>
                  <a:pt x="0" y="0"/>
                </a:moveTo>
                <a:lnTo>
                  <a:pt x="7624731" y="0"/>
                </a:lnTo>
                <a:lnTo>
                  <a:pt x="7624731" y="7624731"/>
                </a:lnTo>
                <a:lnTo>
                  <a:pt x="0" y="7624731"/>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3380713" y="-990920"/>
            <a:ext cx="7178388" cy="11878896"/>
            <a:chOff x="0" y="0"/>
            <a:chExt cx="1890604" cy="3128598"/>
          </a:xfrm>
        </p:grpSpPr>
        <p:sp>
          <p:nvSpPr>
            <p:cNvPr id="4" name="Freeform 4"/>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3FA9F5"/>
            </a:solidFill>
          </p:spPr>
          <p:txBody>
            <a:bodyPr/>
            <a:lstStyle/>
            <a:p>
              <a:endParaRPr lang="en-IN"/>
            </a:p>
          </p:txBody>
        </p:sp>
        <p:sp>
          <p:nvSpPr>
            <p:cNvPr id="5" name="TextBox 5"/>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3647560" y="159426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685577" y="3774292"/>
            <a:ext cx="12052119" cy="3600361"/>
          </a:xfrm>
          <a:prstGeom prst="rect">
            <a:avLst/>
          </a:prstGeom>
        </p:spPr>
        <p:txBody>
          <a:bodyPr lIns="0" tIns="0" rIns="0" bIns="0" rtlCol="0" anchor="t">
            <a:spAutoFit/>
          </a:bodyPr>
          <a:lstStyle/>
          <a:p>
            <a:pPr algn="just">
              <a:lnSpc>
                <a:spcPts val="26923"/>
              </a:lnSpc>
            </a:pPr>
            <a:r>
              <a:rPr lang="en-US" sz="27756" b="1" spc="-1332">
                <a:solidFill>
                  <a:srgbClr val="343434"/>
                </a:solidFill>
                <a:latin typeface="TT Hoves Bold"/>
                <a:ea typeface="TT Hoves Bold"/>
                <a:cs typeface="TT Hoves Bold"/>
                <a:sym typeface="TT Hoves Bold"/>
              </a:rPr>
              <a:t>DEMO !</a:t>
            </a:r>
          </a:p>
        </p:txBody>
      </p:sp>
      <p:sp>
        <p:nvSpPr>
          <p:cNvPr id="8" name="TextBox 8"/>
          <p:cNvSpPr txBox="1"/>
          <p:nvPr/>
        </p:nvSpPr>
        <p:spPr>
          <a:xfrm>
            <a:off x="12360762" y="6806430"/>
            <a:ext cx="6265091"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10</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126789" y="-2986203"/>
            <a:ext cx="7624730" cy="7624730"/>
          </a:xfrm>
          <a:custGeom>
            <a:avLst/>
            <a:gdLst/>
            <a:ahLst/>
            <a:cxnLst/>
            <a:rect l="l" t="t" r="r" b="b"/>
            <a:pathLst>
              <a:path w="7624730" h="7624730">
                <a:moveTo>
                  <a:pt x="0" y="0"/>
                </a:moveTo>
                <a:lnTo>
                  <a:pt x="7624731" y="0"/>
                </a:lnTo>
                <a:lnTo>
                  <a:pt x="7624731" y="7624731"/>
                </a:lnTo>
                <a:lnTo>
                  <a:pt x="0" y="7624731"/>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3380713" y="-990920"/>
            <a:ext cx="7178388" cy="11878896"/>
            <a:chOff x="0" y="0"/>
            <a:chExt cx="1890604" cy="3128598"/>
          </a:xfrm>
        </p:grpSpPr>
        <p:sp>
          <p:nvSpPr>
            <p:cNvPr id="4" name="Freeform 4"/>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3FA9F5"/>
            </a:solidFill>
          </p:spPr>
          <p:txBody>
            <a:bodyPr/>
            <a:lstStyle/>
            <a:p>
              <a:endParaRPr lang="en-IN"/>
            </a:p>
          </p:txBody>
        </p:sp>
        <p:sp>
          <p:nvSpPr>
            <p:cNvPr id="5" name="TextBox 5"/>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3518203" y="1447474"/>
            <a:ext cx="3950208" cy="4114800"/>
          </a:xfrm>
          <a:custGeom>
            <a:avLst/>
            <a:gdLst/>
            <a:ahLst/>
            <a:cxnLst/>
            <a:rect l="l" t="t" r="r" b="b"/>
            <a:pathLst>
              <a:path w="3950208" h="4114800">
                <a:moveTo>
                  <a:pt x="0" y="0"/>
                </a:moveTo>
                <a:lnTo>
                  <a:pt x="3950208" y="0"/>
                </a:lnTo>
                <a:lnTo>
                  <a:pt x="39502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685577" y="1450458"/>
            <a:ext cx="11675185" cy="4811987"/>
          </a:xfrm>
          <a:prstGeom prst="rect">
            <a:avLst/>
          </a:prstGeom>
        </p:spPr>
        <p:txBody>
          <a:bodyPr lIns="0" tIns="0" rIns="0" bIns="0" rtlCol="0" anchor="t">
            <a:spAutoFit/>
          </a:bodyPr>
          <a:lstStyle/>
          <a:p>
            <a:pPr algn="l">
              <a:lnSpc>
                <a:spcPts val="18407"/>
              </a:lnSpc>
            </a:pPr>
            <a:r>
              <a:rPr lang="en-US" sz="18976" b="1" spc="-910">
                <a:solidFill>
                  <a:srgbClr val="343434"/>
                </a:solidFill>
                <a:latin typeface="TT Hoves Bold"/>
                <a:ea typeface="TT Hoves Bold"/>
                <a:cs typeface="TT Hoves Bold"/>
                <a:sym typeface="TT Hoves Bold"/>
              </a:rPr>
              <a:t>GitHub &amp; Repository</a:t>
            </a:r>
          </a:p>
        </p:txBody>
      </p:sp>
      <p:sp>
        <p:nvSpPr>
          <p:cNvPr id="8" name="Freeform 8"/>
          <p:cNvSpPr/>
          <p:nvPr/>
        </p:nvSpPr>
        <p:spPr>
          <a:xfrm>
            <a:off x="2007649" y="6995718"/>
            <a:ext cx="9427425" cy="2262582"/>
          </a:xfrm>
          <a:custGeom>
            <a:avLst/>
            <a:gdLst/>
            <a:ahLst/>
            <a:cxnLst/>
            <a:rect l="l" t="t" r="r" b="b"/>
            <a:pathLst>
              <a:path w="9427425" h="2262582">
                <a:moveTo>
                  <a:pt x="0" y="0"/>
                </a:moveTo>
                <a:lnTo>
                  <a:pt x="9427425" y="0"/>
                </a:lnTo>
                <a:lnTo>
                  <a:pt x="9427425" y="2262582"/>
                </a:lnTo>
                <a:lnTo>
                  <a:pt x="0" y="2262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12360762" y="6806430"/>
            <a:ext cx="6265091"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11</a:t>
            </a:r>
          </a:p>
        </p:txBody>
      </p:sp>
      <p:sp>
        <p:nvSpPr>
          <p:cNvPr id="10" name="TextBox 10"/>
          <p:cNvSpPr txBox="1"/>
          <p:nvPr/>
        </p:nvSpPr>
        <p:spPr>
          <a:xfrm>
            <a:off x="4105181" y="7814405"/>
            <a:ext cx="7148725" cy="529959"/>
          </a:xfrm>
          <a:prstGeom prst="rect">
            <a:avLst/>
          </a:prstGeom>
        </p:spPr>
        <p:txBody>
          <a:bodyPr lIns="0" tIns="0" rIns="0" bIns="0" rtlCol="0" anchor="t">
            <a:spAutoFit/>
          </a:bodyPr>
          <a:lstStyle/>
          <a:p>
            <a:pPr algn="just">
              <a:lnSpc>
                <a:spcPts val="4487"/>
              </a:lnSpc>
            </a:pPr>
            <a:r>
              <a:rPr lang="en-US" sz="2876" dirty="0">
                <a:solidFill>
                  <a:srgbClr val="343434"/>
                </a:solidFill>
                <a:latin typeface="TT Hoves"/>
                <a:ea typeface="TT Hoves"/>
                <a:cs typeface="TT Hoves"/>
                <a:sym typeface="TT Hoves"/>
                <a:hlinkClick r:id="rId8"/>
              </a:rPr>
              <a:t>https://github.com/Adineu03/InsightPro.git</a:t>
            </a:r>
            <a:endParaRPr lang="en-US" sz="2876" dirty="0">
              <a:solidFill>
                <a:srgbClr val="343434"/>
              </a:solidFill>
              <a:latin typeface="TT Hoves"/>
              <a:ea typeface="TT Hoves"/>
              <a:cs typeface="TT Hoves"/>
              <a:sym typeface="TT Hoves"/>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3228" y="2265045"/>
            <a:ext cx="13935782" cy="13935782"/>
          </a:xfrm>
          <a:custGeom>
            <a:avLst/>
            <a:gdLst/>
            <a:ahLst/>
            <a:cxnLst/>
            <a:rect l="l" t="t" r="r" b="b"/>
            <a:pathLst>
              <a:path w="13935782" h="13935782">
                <a:moveTo>
                  <a:pt x="0" y="0"/>
                </a:moveTo>
                <a:lnTo>
                  <a:pt x="13935782" y="0"/>
                </a:lnTo>
                <a:lnTo>
                  <a:pt x="13935782" y="13935782"/>
                </a:lnTo>
                <a:lnTo>
                  <a:pt x="0" y="13935782"/>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72093" y="0"/>
            <a:ext cx="4666005" cy="3370361"/>
            <a:chOff x="0" y="0"/>
            <a:chExt cx="1756542" cy="1268790"/>
          </a:xfrm>
        </p:grpSpPr>
        <p:sp>
          <p:nvSpPr>
            <p:cNvPr id="4" name="Freeform 4"/>
            <p:cNvSpPr/>
            <p:nvPr/>
          </p:nvSpPr>
          <p:spPr>
            <a:xfrm>
              <a:off x="0" y="0"/>
              <a:ext cx="1756542" cy="1268790"/>
            </a:xfrm>
            <a:custGeom>
              <a:avLst/>
              <a:gdLst/>
              <a:ahLst/>
              <a:cxnLst/>
              <a:rect l="l" t="t" r="r" b="b"/>
              <a:pathLst>
                <a:path w="1756542" h="1268790">
                  <a:moveTo>
                    <a:pt x="0" y="0"/>
                  </a:moveTo>
                  <a:lnTo>
                    <a:pt x="1756542" y="0"/>
                  </a:lnTo>
                  <a:lnTo>
                    <a:pt x="1756542" y="1268790"/>
                  </a:lnTo>
                  <a:lnTo>
                    <a:pt x="0" y="1268790"/>
                  </a:lnTo>
                  <a:close/>
                </a:path>
              </a:pathLst>
            </a:custGeom>
            <a:solidFill>
              <a:srgbClr val="3FA9F5"/>
            </a:solidFill>
          </p:spPr>
          <p:txBody>
            <a:bodyPr/>
            <a:lstStyle/>
            <a:p>
              <a:endParaRPr lang="en-IN"/>
            </a:p>
          </p:txBody>
        </p:sp>
        <p:sp>
          <p:nvSpPr>
            <p:cNvPr id="5" name="TextBox 5"/>
            <p:cNvSpPr txBox="1"/>
            <p:nvPr/>
          </p:nvSpPr>
          <p:spPr>
            <a:xfrm>
              <a:off x="0" y="-57150"/>
              <a:ext cx="1756542" cy="1325940"/>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4521526" y="0"/>
            <a:ext cx="3766474" cy="3823832"/>
          </a:xfrm>
          <a:custGeom>
            <a:avLst/>
            <a:gdLst/>
            <a:ahLst/>
            <a:cxnLst/>
            <a:rect l="l" t="t" r="r" b="b"/>
            <a:pathLst>
              <a:path w="3766474" h="3823832">
                <a:moveTo>
                  <a:pt x="0" y="0"/>
                </a:moveTo>
                <a:lnTo>
                  <a:pt x="3766474" y="0"/>
                </a:lnTo>
                <a:lnTo>
                  <a:pt x="3766474" y="3823832"/>
                </a:lnTo>
                <a:lnTo>
                  <a:pt x="0" y="3823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6039408" y="3140872"/>
            <a:ext cx="5824632" cy="1177290"/>
          </a:xfrm>
          <a:prstGeom prst="rect">
            <a:avLst/>
          </a:prstGeom>
        </p:spPr>
        <p:txBody>
          <a:bodyPr lIns="0" tIns="0" rIns="0" bIns="0" rtlCol="0" anchor="t">
            <a:spAutoFit/>
          </a:bodyPr>
          <a:lstStyle/>
          <a:p>
            <a:pPr algn="just">
              <a:lnSpc>
                <a:spcPts val="8730"/>
              </a:lnSpc>
            </a:pPr>
            <a:r>
              <a:rPr lang="en-US" sz="9000" b="1" spc="-432">
                <a:solidFill>
                  <a:srgbClr val="000000"/>
                </a:solidFill>
                <a:latin typeface="TT Hoves Bold"/>
                <a:ea typeface="TT Hoves Bold"/>
                <a:cs typeface="TT Hoves Bold"/>
                <a:sym typeface="TT Hoves Bold"/>
              </a:rPr>
              <a:t>Conclusion</a:t>
            </a:r>
          </a:p>
        </p:txBody>
      </p:sp>
      <p:sp>
        <p:nvSpPr>
          <p:cNvPr id="8" name="TextBox 8"/>
          <p:cNvSpPr txBox="1"/>
          <p:nvPr/>
        </p:nvSpPr>
        <p:spPr>
          <a:xfrm>
            <a:off x="1270563" y="4719662"/>
            <a:ext cx="15746875" cy="4324350"/>
          </a:xfrm>
          <a:prstGeom prst="rect">
            <a:avLst/>
          </a:prstGeom>
        </p:spPr>
        <p:txBody>
          <a:bodyPr lIns="0" tIns="0" rIns="0" bIns="0" rtlCol="0" anchor="t">
            <a:spAutoFit/>
          </a:bodyPr>
          <a:lstStyle/>
          <a:p>
            <a:pPr marL="431799" lvl="1" indent="-215899" algn="just">
              <a:lnSpc>
                <a:spcPts val="2699"/>
              </a:lnSpc>
              <a:buFont typeface="Arial"/>
              <a:buChar char="•"/>
            </a:pPr>
            <a:r>
              <a:rPr lang="en-US" sz="1999" spc="119">
                <a:solidFill>
                  <a:srgbClr val="000000"/>
                </a:solidFill>
                <a:latin typeface="TT Hoves"/>
                <a:ea typeface="TT Hoves"/>
                <a:cs typeface="TT Hoves"/>
                <a:sym typeface="TT Hoves"/>
              </a:rPr>
              <a:t>In conclusion, InsightPro offers an innovative solution to the challenges of evaluating presentation quality. By leveraging Generative AI and multimodal models like Qwen-VL-7B-Instruct, we have automated the process of assessing key presentation elements such as structure hierarchy, design consistency, readability, and redundancy. This tool provides real-time, AI-driven feedback, enabling users to enhance their presentations efficiently and effectively.</a:t>
            </a:r>
          </a:p>
          <a:p>
            <a:pPr algn="just">
              <a:lnSpc>
                <a:spcPts val="2699"/>
              </a:lnSpc>
            </a:pPr>
            <a:endParaRPr lang="en-US" sz="1999" spc="119">
              <a:solidFill>
                <a:srgbClr val="000000"/>
              </a:solidFill>
              <a:latin typeface="TT Hoves"/>
              <a:ea typeface="TT Hoves"/>
              <a:cs typeface="TT Hoves"/>
              <a:sym typeface="TT Hoves"/>
            </a:endParaRPr>
          </a:p>
          <a:p>
            <a:pPr marL="431799" lvl="1" indent="-215899" algn="just">
              <a:lnSpc>
                <a:spcPts val="2699"/>
              </a:lnSpc>
              <a:buFont typeface="Arial"/>
              <a:buChar char="•"/>
            </a:pPr>
            <a:r>
              <a:rPr lang="en-US" sz="1999" spc="119">
                <a:solidFill>
                  <a:srgbClr val="000000"/>
                </a:solidFill>
                <a:latin typeface="TT Hoves"/>
                <a:ea typeface="TT Hoves"/>
                <a:cs typeface="TT Hoves"/>
                <a:sym typeface="TT Hoves"/>
              </a:rPr>
              <a:t>Through structured prompts and powerful image-processing techniques, we’ve shown how AI can deliver actionable insights on presentation quality, ultimately reducing the manual effort and time involved in creating professional presentations.</a:t>
            </a:r>
          </a:p>
          <a:p>
            <a:pPr algn="just">
              <a:lnSpc>
                <a:spcPts val="2699"/>
              </a:lnSpc>
            </a:pPr>
            <a:endParaRPr lang="en-US" sz="1999" spc="119">
              <a:solidFill>
                <a:srgbClr val="000000"/>
              </a:solidFill>
              <a:latin typeface="TT Hoves"/>
              <a:ea typeface="TT Hoves"/>
              <a:cs typeface="TT Hoves"/>
              <a:sym typeface="TT Hoves"/>
            </a:endParaRPr>
          </a:p>
          <a:p>
            <a:pPr marL="431799" lvl="1" indent="-215899" algn="just">
              <a:lnSpc>
                <a:spcPts val="2699"/>
              </a:lnSpc>
              <a:buFont typeface="Arial"/>
              <a:buChar char="•"/>
            </a:pPr>
            <a:r>
              <a:rPr lang="en-US" sz="1999" spc="119">
                <a:solidFill>
                  <a:srgbClr val="000000"/>
                </a:solidFill>
                <a:latin typeface="TT Hoves"/>
                <a:ea typeface="TT Hoves"/>
                <a:cs typeface="TT Hoves"/>
                <a:sym typeface="TT Hoves"/>
              </a:rPr>
              <a:t>As demonstrated, InsightPro is capable of identifying weak points in slides, offering precise feedback on text clarity, alignment, and visual design, all while ensuring that the content is streamlined and easy to understand. The integration of advanced technologies ensures that the system remains highly adaptable and capable of handling a variety of presentation formats.</a:t>
            </a:r>
          </a:p>
        </p:txBody>
      </p:sp>
      <p:sp>
        <p:nvSpPr>
          <p:cNvPr id="9" name="TextBox 9"/>
          <p:cNvSpPr txBox="1"/>
          <p:nvPr/>
        </p:nvSpPr>
        <p:spPr>
          <a:xfrm>
            <a:off x="-1001240" y="941168"/>
            <a:ext cx="4383163" cy="3376994"/>
          </a:xfrm>
          <a:prstGeom prst="rect">
            <a:avLst/>
          </a:prstGeom>
        </p:spPr>
        <p:txBody>
          <a:bodyPr lIns="0" tIns="0" rIns="0" bIns="0" rtlCol="0" anchor="t">
            <a:spAutoFit/>
          </a:bodyPr>
          <a:lstStyle/>
          <a:p>
            <a:pPr algn="ctr">
              <a:lnSpc>
                <a:spcPts val="24916"/>
              </a:lnSpc>
            </a:pPr>
            <a:r>
              <a:rPr lang="en-US" sz="26507" b="1" spc="-1298">
                <a:solidFill>
                  <a:srgbClr val="EFEFEF"/>
                </a:solidFill>
                <a:latin typeface="TT Hoves Bold"/>
                <a:ea typeface="TT Hoves Bold"/>
                <a:cs typeface="TT Hoves Bold"/>
                <a:sym typeface="TT Hoves Bold"/>
              </a:rPr>
              <a:t>12</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707669" y="2121549"/>
            <a:ext cx="11221859" cy="11221859"/>
          </a:xfrm>
          <a:custGeom>
            <a:avLst/>
            <a:gdLst/>
            <a:ahLst/>
            <a:cxnLst/>
            <a:rect l="l" t="t" r="r" b="b"/>
            <a:pathLst>
              <a:path w="11221859" h="11221859">
                <a:moveTo>
                  <a:pt x="0" y="0"/>
                </a:moveTo>
                <a:lnTo>
                  <a:pt x="11221858" y="0"/>
                </a:lnTo>
                <a:lnTo>
                  <a:pt x="11221858" y="11221859"/>
                </a:lnTo>
                <a:lnTo>
                  <a:pt x="0" y="1122185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3FA9F5"/>
            </a:solidFill>
          </p:spPr>
          <p:txBody>
            <a:bodyPr/>
            <a:lstStyle/>
            <a:p>
              <a:endParaRPr lang="en-IN"/>
            </a:p>
          </p:txBody>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5417570" y="1312868"/>
            <a:ext cx="12653316" cy="4037298"/>
          </a:xfrm>
          <a:prstGeom prst="rect">
            <a:avLst/>
          </a:prstGeom>
        </p:spPr>
        <p:txBody>
          <a:bodyPr lIns="0" tIns="0" rIns="0" bIns="0" rtlCol="0" anchor="t">
            <a:spAutoFit/>
          </a:bodyPr>
          <a:lstStyle/>
          <a:p>
            <a:pPr algn="r">
              <a:lnSpc>
                <a:spcPts val="15418"/>
              </a:lnSpc>
            </a:pPr>
            <a:r>
              <a:rPr lang="en-US" sz="16402" b="1" spc="-803">
                <a:solidFill>
                  <a:srgbClr val="343434"/>
                </a:solidFill>
                <a:latin typeface="TT Hoves Bold"/>
                <a:ea typeface="TT Hoves Bold"/>
                <a:cs typeface="TT Hoves Bold"/>
                <a:sym typeface="TT Hoves Bold"/>
              </a:rPr>
              <a:t>Minds Behind The Project</a:t>
            </a:r>
          </a:p>
        </p:txBody>
      </p:sp>
      <p:grpSp>
        <p:nvGrpSpPr>
          <p:cNvPr id="7" name="Group 7"/>
          <p:cNvGrpSpPr/>
          <p:nvPr/>
        </p:nvGrpSpPr>
        <p:grpSpPr>
          <a:xfrm>
            <a:off x="2944840" y="5540666"/>
            <a:ext cx="3119782" cy="3119782"/>
            <a:chOff x="0" y="0"/>
            <a:chExt cx="6350000" cy="6350000"/>
          </a:xfrm>
        </p:grpSpPr>
        <p:sp>
          <p:nvSpPr>
            <p:cNvPr id="8" name="Freeform 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65313" t="-4274" r="-46399" b="-36807"/>
              </a:stretch>
            </a:blipFill>
          </p:spPr>
          <p:txBody>
            <a:bodyPr/>
            <a:lstStyle/>
            <a:p>
              <a:endParaRPr lang="en-IN"/>
            </a:p>
          </p:txBody>
        </p:sp>
      </p:grpSp>
      <p:grpSp>
        <p:nvGrpSpPr>
          <p:cNvPr id="9" name="Group 9"/>
          <p:cNvGrpSpPr/>
          <p:nvPr/>
        </p:nvGrpSpPr>
        <p:grpSpPr>
          <a:xfrm>
            <a:off x="6552415" y="5576630"/>
            <a:ext cx="3170230" cy="3170230"/>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60486" t="-106221" r="-46794" b="-69748"/>
              </a:stretch>
            </a:blipFill>
          </p:spPr>
          <p:txBody>
            <a:bodyPr/>
            <a:lstStyle/>
            <a:p>
              <a:endParaRPr lang="en-IN"/>
            </a:p>
          </p:txBody>
        </p:sp>
      </p:grpSp>
      <p:grpSp>
        <p:nvGrpSpPr>
          <p:cNvPr id="11" name="Group 11"/>
          <p:cNvGrpSpPr/>
          <p:nvPr/>
        </p:nvGrpSpPr>
        <p:grpSpPr>
          <a:xfrm>
            <a:off x="10014362" y="5540666"/>
            <a:ext cx="3314578" cy="3206194"/>
            <a:chOff x="0" y="0"/>
            <a:chExt cx="6350000" cy="6142360"/>
          </a:xfrm>
        </p:grpSpPr>
        <p:sp>
          <p:nvSpPr>
            <p:cNvPr id="12" name="Freeform 12"/>
            <p:cNvSpPr/>
            <p:nvPr/>
          </p:nvSpPr>
          <p:spPr>
            <a:xfrm>
              <a:off x="0" y="0"/>
              <a:ext cx="6351270" cy="6142360"/>
            </a:xfrm>
            <a:custGeom>
              <a:avLst/>
              <a:gdLst/>
              <a:ahLst/>
              <a:cxnLst/>
              <a:rect l="l" t="t" r="r" b="b"/>
              <a:pathLst>
                <a:path w="6351270" h="6142360">
                  <a:moveTo>
                    <a:pt x="5985510" y="0"/>
                  </a:moveTo>
                  <a:lnTo>
                    <a:pt x="364490" y="0"/>
                  </a:lnTo>
                  <a:cubicBezTo>
                    <a:pt x="162560" y="0"/>
                    <a:pt x="0" y="157244"/>
                    <a:pt x="0" y="352571"/>
                  </a:cubicBezTo>
                  <a:lnTo>
                    <a:pt x="0" y="5791017"/>
                  </a:lnTo>
                  <a:cubicBezTo>
                    <a:pt x="0" y="5985116"/>
                    <a:pt x="162560" y="6142360"/>
                    <a:pt x="364490" y="6142360"/>
                  </a:cubicBezTo>
                  <a:lnTo>
                    <a:pt x="5986780" y="6142360"/>
                  </a:lnTo>
                  <a:cubicBezTo>
                    <a:pt x="6187440" y="6142360"/>
                    <a:pt x="6351270" y="5985116"/>
                    <a:pt x="6351270" y="5789788"/>
                  </a:cubicBezTo>
                  <a:lnTo>
                    <a:pt x="6351270" y="352571"/>
                  </a:lnTo>
                  <a:cubicBezTo>
                    <a:pt x="6350000" y="157244"/>
                    <a:pt x="6187440" y="0"/>
                    <a:pt x="5985510" y="0"/>
                  </a:cubicBezTo>
                  <a:close/>
                </a:path>
              </a:pathLst>
            </a:custGeom>
            <a:blipFill>
              <a:blip r:embed="rId6"/>
              <a:stretch>
                <a:fillRect l="-25539" t="-86243" r="-45991" b="-129070"/>
              </a:stretch>
            </a:blipFill>
          </p:spPr>
          <p:txBody>
            <a:bodyPr/>
            <a:lstStyle/>
            <a:p>
              <a:endParaRPr lang="en-IN"/>
            </a:p>
          </p:txBody>
        </p:sp>
      </p:grpSp>
      <p:grpSp>
        <p:nvGrpSpPr>
          <p:cNvPr id="13" name="Group 13"/>
          <p:cNvGrpSpPr/>
          <p:nvPr/>
        </p:nvGrpSpPr>
        <p:grpSpPr>
          <a:xfrm>
            <a:off x="10159516" y="8870684"/>
            <a:ext cx="3169425" cy="1321109"/>
            <a:chOff x="0" y="0"/>
            <a:chExt cx="1002255" cy="417769"/>
          </a:xfrm>
        </p:grpSpPr>
        <p:sp>
          <p:nvSpPr>
            <p:cNvPr id="14" name="Freeform 14"/>
            <p:cNvSpPr/>
            <p:nvPr/>
          </p:nvSpPr>
          <p:spPr>
            <a:xfrm>
              <a:off x="0" y="0"/>
              <a:ext cx="1002255" cy="417769"/>
            </a:xfrm>
            <a:custGeom>
              <a:avLst/>
              <a:gdLst/>
              <a:ahLst/>
              <a:cxnLst/>
              <a:rect l="l" t="t" r="r" b="b"/>
              <a:pathLst>
                <a:path w="1002255" h="417769">
                  <a:moveTo>
                    <a:pt x="0" y="0"/>
                  </a:moveTo>
                  <a:lnTo>
                    <a:pt x="1002255" y="0"/>
                  </a:lnTo>
                  <a:lnTo>
                    <a:pt x="1002255" y="417769"/>
                  </a:lnTo>
                  <a:lnTo>
                    <a:pt x="0" y="417769"/>
                  </a:lnTo>
                  <a:close/>
                </a:path>
              </a:pathLst>
            </a:custGeom>
            <a:solidFill>
              <a:srgbClr val="3FA9F5"/>
            </a:solidFill>
          </p:spPr>
          <p:txBody>
            <a:bodyPr/>
            <a:lstStyle/>
            <a:p>
              <a:endParaRPr lang="en-IN"/>
            </a:p>
          </p:txBody>
        </p:sp>
        <p:sp>
          <p:nvSpPr>
            <p:cNvPr id="15" name="TextBox 15"/>
            <p:cNvSpPr txBox="1"/>
            <p:nvPr/>
          </p:nvSpPr>
          <p:spPr>
            <a:xfrm>
              <a:off x="0" y="-104775"/>
              <a:ext cx="1002255" cy="522544"/>
            </a:xfrm>
            <a:prstGeom prst="rect">
              <a:avLst/>
            </a:prstGeom>
          </p:spPr>
          <p:txBody>
            <a:bodyPr lIns="50800" tIns="50800" rIns="50800" bIns="50800" rtlCol="0" anchor="ctr"/>
            <a:lstStyle/>
            <a:p>
              <a:pPr algn="ctr">
                <a:lnSpc>
                  <a:spcPts val="3640"/>
                </a:lnSpc>
              </a:pPr>
              <a:endParaRPr/>
            </a:p>
          </p:txBody>
        </p:sp>
      </p:grpSp>
      <p:sp>
        <p:nvSpPr>
          <p:cNvPr id="16" name="TextBox 16"/>
          <p:cNvSpPr txBox="1"/>
          <p:nvPr/>
        </p:nvSpPr>
        <p:spPr>
          <a:xfrm>
            <a:off x="10159516" y="8836260"/>
            <a:ext cx="3169425" cy="1313758"/>
          </a:xfrm>
          <a:prstGeom prst="rect">
            <a:avLst/>
          </a:prstGeom>
        </p:spPr>
        <p:txBody>
          <a:bodyPr lIns="0" tIns="0" rIns="0" bIns="0" rtlCol="0" anchor="t">
            <a:spAutoFit/>
          </a:bodyPr>
          <a:lstStyle/>
          <a:p>
            <a:pPr algn="ctr">
              <a:lnSpc>
                <a:spcPts val="5247"/>
              </a:lnSpc>
              <a:spcBef>
                <a:spcPct val="0"/>
              </a:spcBef>
            </a:pPr>
            <a:r>
              <a:rPr lang="en-US" sz="3747" spc="374">
                <a:solidFill>
                  <a:srgbClr val="FFFFFF"/>
                </a:solidFill>
                <a:latin typeface="Archive"/>
                <a:ea typeface="Archive"/>
                <a:cs typeface="Archive"/>
                <a:sym typeface="Archive"/>
              </a:rPr>
              <a:t>aditya tripathi</a:t>
            </a:r>
          </a:p>
        </p:txBody>
      </p:sp>
      <p:grpSp>
        <p:nvGrpSpPr>
          <p:cNvPr id="17" name="Group 17"/>
          <p:cNvGrpSpPr/>
          <p:nvPr/>
        </p:nvGrpSpPr>
        <p:grpSpPr>
          <a:xfrm rot="-10800000">
            <a:off x="6552415" y="8847959"/>
            <a:ext cx="3169425" cy="1321109"/>
            <a:chOff x="0" y="0"/>
            <a:chExt cx="1002255" cy="417769"/>
          </a:xfrm>
        </p:grpSpPr>
        <p:sp>
          <p:nvSpPr>
            <p:cNvPr id="18" name="Freeform 18"/>
            <p:cNvSpPr/>
            <p:nvPr/>
          </p:nvSpPr>
          <p:spPr>
            <a:xfrm>
              <a:off x="0" y="0"/>
              <a:ext cx="1002255" cy="417769"/>
            </a:xfrm>
            <a:custGeom>
              <a:avLst/>
              <a:gdLst/>
              <a:ahLst/>
              <a:cxnLst/>
              <a:rect l="l" t="t" r="r" b="b"/>
              <a:pathLst>
                <a:path w="1002255" h="417769">
                  <a:moveTo>
                    <a:pt x="0" y="0"/>
                  </a:moveTo>
                  <a:lnTo>
                    <a:pt x="1002255" y="0"/>
                  </a:lnTo>
                  <a:lnTo>
                    <a:pt x="1002255" y="417769"/>
                  </a:lnTo>
                  <a:lnTo>
                    <a:pt x="0" y="417769"/>
                  </a:lnTo>
                  <a:close/>
                </a:path>
              </a:pathLst>
            </a:custGeom>
            <a:solidFill>
              <a:srgbClr val="3FA9F5"/>
            </a:solidFill>
          </p:spPr>
          <p:txBody>
            <a:bodyPr/>
            <a:lstStyle/>
            <a:p>
              <a:endParaRPr lang="en-IN"/>
            </a:p>
          </p:txBody>
        </p:sp>
        <p:sp>
          <p:nvSpPr>
            <p:cNvPr id="19" name="TextBox 19"/>
            <p:cNvSpPr txBox="1"/>
            <p:nvPr/>
          </p:nvSpPr>
          <p:spPr>
            <a:xfrm>
              <a:off x="0" y="-104775"/>
              <a:ext cx="1002255" cy="522544"/>
            </a:xfrm>
            <a:prstGeom prst="rect">
              <a:avLst/>
            </a:prstGeom>
          </p:spPr>
          <p:txBody>
            <a:bodyPr lIns="50800" tIns="50800" rIns="50800" bIns="50800" rtlCol="0" anchor="ctr"/>
            <a:lstStyle/>
            <a:p>
              <a:pPr algn="ctr">
                <a:lnSpc>
                  <a:spcPts val="3640"/>
                </a:lnSpc>
              </a:pPr>
              <a:endParaRPr/>
            </a:p>
          </p:txBody>
        </p:sp>
      </p:grpSp>
      <p:sp>
        <p:nvSpPr>
          <p:cNvPr id="20" name="TextBox 20"/>
          <p:cNvSpPr txBox="1"/>
          <p:nvPr/>
        </p:nvSpPr>
        <p:spPr>
          <a:xfrm>
            <a:off x="6552415" y="8813534"/>
            <a:ext cx="3169425" cy="1313758"/>
          </a:xfrm>
          <a:prstGeom prst="rect">
            <a:avLst/>
          </a:prstGeom>
        </p:spPr>
        <p:txBody>
          <a:bodyPr lIns="0" tIns="0" rIns="0" bIns="0" rtlCol="0" anchor="t">
            <a:spAutoFit/>
          </a:bodyPr>
          <a:lstStyle/>
          <a:p>
            <a:pPr algn="ctr">
              <a:lnSpc>
                <a:spcPts val="5247"/>
              </a:lnSpc>
              <a:spcBef>
                <a:spcPct val="0"/>
              </a:spcBef>
            </a:pPr>
            <a:r>
              <a:rPr lang="en-US" sz="3747" spc="374">
                <a:solidFill>
                  <a:srgbClr val="FFFFFF"/>
                </a:solidFill>
                <a:latin typeface="Archive"/>
                <a:ea typeface="Archive"/>
                <a:cs typeface="Archive"/>
                <a:sym typeface="Archive"/>
              </a:rPr>
              <a:t>agastya shetty</a:t>
            </a:r>
          </a:p>
        </p:txBody>
      </p:sp>
      <p:grpSp>
        <p:nvGrpSpPr>
          <p:cNvPr id="21" name="Group 21"/>
          <p:cNvGrpSpPr/>
          <p:nvPr/>
        </p:nvGrpSpPr>
        <p:grpSpPr>
          <a:xfrm>
            <a:off x="2903260" y="8806184"/>
            <a:ext cx="3169425" cy="1321109"/>
            <a:chOff x="0" y="0"/>
            <a:chExt cx="1002255" cy="417769"/>
          </a:xfrm>
        </p:grpSpPr>
        <p:sp>
          <p:nvSpPr>
            <p:cNvPr id="22" name="Freeform 22"/>
            <p:cNvSpPr/>
            <p:nvPr/>
          </p:nvSpPr>
          <p:spPr>
            <a:xfrm>
              <a:off x="0" y="0"/>
              <a:ext cx="1002255" cy="417769"/>
            </a:xfrm>
            <a:custGeom>
              <a:avLst/>
              <a:gdLst/>
              <a:ahLst/>
              <a:cxnLst/>
              <a:rect l="l" t="t" r="r" b="b"/>
              <a:pathLst>
                <a:path w="1002255" h="417769">
                  <a:moveTo>
                    <a:pt x="0" y="0"/>
                  </a:moveTo>
                  <a:lnTo>
                    <a:pt x="1002255" y="0"/>
                  </a:lnTo>
                  <a:lnTo>
                    <a:pt x="1002255" y="417769"/>
                  </a:lnTo>
                  <a:lnTo>
                    <a:pt x="0" y="417769"/>
                  </a:lnTo>
                  <a:close/>
                </a:path>
              </a:pathLst>
            </a:custGeom>
            <a:solidFill>
              <a:srgbClr val="3FA9F5"/>
            </a:solidFill>
          </p:spPr>
          <p:txBody>
            <a:bodyPr/>
            <a:lstStyle/>
            <a:p>
              <a:endParaRPr lang="en-IN"/>
            </a:p>
          </p:txBody>
        </p:sp>
        <p:sp>
          <p:nvSpPr>
            <p:cNvPr id="23" name="TextBox 23"/>
            <p:cNvSpPr txBox="1"/>
            <p:nvPr/>
          </p:nvSpPr>
          <p:spPr>
            <a:xfrm>
              <a:off x="0" y="-104775"/>
              <a:ext cx="1002255" cy="522544"/>
            </a:xfrm>
            <a:prstGeom prst="rect">
              <a:avLst/>
            </a:prstGeom>
          </p:spPr>
          <p:txBody>
            <a:bodyPr lIns="50800" tIns="50800" rIns="50800" bIns="50800" rtlCol="0" anchor="ctr"/>
            <a:lstStyle/>
            <a:p>
              <a:pPr algn="ctr">
                <a:lnSpc>
                  <a:spcPts val="3640"/>
                </a:lnSpc>
              </a:pPr>
              <a:endParaRPr/>
            </a:p>
          </p:txBody>
        </p:sp>
      </p:grpSp>
      <p:sp>
        <p:nvSpPr>
          <p:cNvPr id="24" name="TextBox 24"/>
          <p:cNvSpPr txBox="1"/>
          <p:nvPr/>
        </p:nvSpPr>
        <p:spPr>
          <a:xfrm>
            <a:off x="2944840" y="8771759"/>
            <a:ext cx="3169425" cy="1313758"/>
          </a:xfrm>
          <a:prstGeom prst="rect">
            <a:avLst/>
          </a:prstGeom>
        </p:spPr>
        <p:txBody>
          <a:bodyPr lIns="0" tIns="0" rIns="0" bIns="0" rtlCol="0" anchor="t">
            <a:spAutoFit/>
          </a:bodyPr>
          <a:lstStyle/>
          <a:p>
            <a:pPr algn="ctr">
              <a:lnSpc>
                <a:spcPts val="5247"/>
              </a:lnSpc>
              <a:spcBef>
                <a:spcPct val="0"/>
              </a:spcBef>
            </a:pPr>
            <a:r>
              <a:rPr lang="en-US" sz="3747" spc="374">
                <a:solidFill>
                  <a:srgbClr val="FFFFFF"/>
                </a:solidFill>
                <a:latin typeface="Archive"/>
                <a:ea typeface="Archive"/>
                <a:cs typeface="Archive"/>
                <a:sym typeface="Archive"/>
              </a:rPr>
              <a:t>Dhruvish shah</a:t>
            </a: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430063" y="1936909"/>
            <a:ext cx="11221859" cy="11221859"/>
          </a:xfrm>
          <a:custGeom>
            <a:avLst/>
            <a:gdLst/>
            <a:ahLst/>
            <a:cxnLst/>
            <a:rect l="l" t="t" r="r" b="b"/>
            <a:pathLst>
              <a:path w="11221859" h="11221859">
                <a:moveTo>
                  <a:pt x="0" y="0"/>
                </a:moveTo>
                <a:lnTo>
                  <a:pt x="11221858" y="0"/>
                </a:lnTo>
                <a:lnTo>
                  <a:pt x="11221858" y="11221858"/>
                </a:lnTo>
                <a:lnTo>
                  <a:pt x="0" y="11221858"/>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3FA9F5"/>
            </a:solidFill>
          </p:spPr>
          <p:txBody>
            <a:bodyPr/>
            <a:lstStyle/>
            <a:p>
              <a:endParaRPr lang="en-IN"/>
            </a:p>
          </p:txBody>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4240592" y="4196462"/>
            <a:ext cx="10852243" cy="2351276"/>
          </a:xfrm>
          <a:prstGeom prst="rect">
            <a:avLst/>
          </a:prstGeom>
        </p:spPr>
        <p:txBody>
          <a:bodyPr lIns="0" tIns="0" rIns="0" bIns="0" rtlCol="0" anchor="t">
            <a:spAutoFit/>
          </a:bodyPr>
          <a:lstStyle/>
          <a:p>
            <a:pPr algn="r">
              <a:lnSpc>
                <a:spcPts val="17361"/>
              </a:lnSpc>
            </a:pPr>
            <a:r>
              <a:rPr lang="en-US" sz="18469" b="1" spc="-904">
                <a:solidFill>
                  <a:srgbClr val="343434"/>
                </a:solidFill>
                <a:latin typeface="TT Hoves Bold"/>
                <a:ea typeface="TT Hoves Bold"/>
                <a:cs typeface="TT Hoves Bold"/>
                <a:sym typeface="TT Hoves Bold"/>
              </a:rPr>
              <a:t>Thank You</a:t>
            </a:r>
          </a:p>
        </p:txBody>
      </p:sp>
      <p:sp>
        <p:nvSpPr>
          <p:cNvPr id="7" name="Freeform 7"/>
          <p:cNvSpPr/>
          <p:nvPr/>
        </p:nvSpPr>
        <p:spPr>
          <a:xfrm>
            <a:off x="0" y="1253964"/>
            <a:ext cx="3411460" cy="3411460"/>
          </a:xfrm>
          <a:custGeom>
            <a:avLst/>
            <a:gdLst/>
            <a:ahLst/>
            <a:cxnLst/>
            <a:rect l="l" t="t" r="r" b="b"/>
            <a:pathLst>
              <a:path w="3411460" h="3411460">
                <a:moveTo>
                  <a:pt x="0" y="0"/>
                </a:moveTo>
                <a:lnTo>
                  <a:pt x="3411460" y="0"/>
                </a:lnTo>
                <a:lnTo>
                  <a:pt x="3411460" y="3411460"/>
                </a:lnTo>
                <a:lnTo>
                  <a:pt x="0" y="3411460"/>
                </a:lnTo>
                <a:lnTo>
                  <a:pt x="0" y="0"/>
                </a:lnTo>
                <a:close/>
              </a:path>
            </a:pathLst>
          </a:custGeom>
          <a:blipFill>
            <a:blip r:embed="rId4"/>
            <a:stretch>
              <a:fillRect/>
            </a:stretch>
          </a:blipFill>
        </p:spPr>
        <p:txBody>
          <a:bodyPr/>
          <a:lstStyle/>
          <a:p>
            <a:endParaRPr lang="en-IN"/>
          </a:p>
        </p:txBody>
      </p:sp>
      <p:sp>
        <p:nvSpPr>
          <p:cNvPr id="8" name="Freeform 8"/>
          <p:cNvSpPr/>
          <p:nvPr/>
        </p:nvSpPr>
        <p:spPr>
          <a:xfrm>
            <a:off x="13044109" y="6575032"/>
            <a:ext cx="5243891" cy="3711968"/>
          </a:xfrm>
          <a:custGeom>
            <a:avLst/>
            <a:gdLst/>
            <a:ahLst/>
            <a:cxnLst/>
            <a:rect l="l" t="t" r="r" b="b"/>
            <a:pathLst>
              <a:path w="5243891" h="3711968">
                <a:moveTo>
                  <a:pt x="0" y="0"/>
                </a:moveTo>
                <a:lnTo>
                  <a:pt x="5243891" y="0"/>
                </a:lnTo>
                <a:lnTo>
                  <a:pt x="5243891" y="3711968"/>
                </a:lnTo>
                <a:lnTo>
                  <a:pt x="0" y="3711968"/>
                </a:lnTo>
                <a:lnTo>
                  <a:pt x="0" y="0"/>
                </a:lnTo>
                <a:close/>
              </a:path>
            </a:pathLst>
          </a:custGeom>
          <a:blipFill>
            <a:blip r:embed="rId5"/>
            <a:stretch>
              <a:fillRect/>
            </a:stretch>
          </a:blipFill>
        </p:spPr>
        <p:txBody>
          <a:bodyPr/>
          <a:lstStyle/>
          <a:p>
            <a:endParaRPr lang="en-IN"/>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7057303" y="3469937"/>
            <a:ext cx="8395740" cy="6136005"/>
          </a:xfrm>
          <a:prstGeom prst="rect">
            <a:avLst/>
          </a:prstGeom>
        </p:spPr>
        <p:txBody>
          <a:bodyPr lIns="0" tIns="0" rIns="0" bIns="0" rtlCol="0" anchor="t">
            <a:spAutoFit/>
          </a:bodyPr>
          <a:lstStyle/>
          <a:p>
            <a:pPr algn="just">
              <a:lnSpc>
                <a:spcPts val="3239"/>
              </a:lnSpc>
            </a:pPr>
            <a:r>
              <a:rPr lang="en-US" sz="2399" b="1" spc="143">
                <a:solidFill>
                  <a:srgbClr val="343434"/>
                </a:solidFill>
                <a:latin typeface="TT Hoves Bold"/>
                <a:ea typeface="TT Hoves Bold"/>
                <a:cs typeface="TT Hoves Bold"/>
                <a:sym typeface="TT Hoves Bold"/>
              </a:rPr>
              <a:t>InsightPro</a:t>
            </a:r>
            <a:r>
              <a:rPr lang="en-US" sz="2399" spc="143">
                <a:solidFill>
                  <a:srgbClr val="343434"/>
                </a:solidFill>
                <a:latin typeface="TT Hoves"/>
                <a:ea typeface="TT Hoves"/>
                <a:cs typeface="TT Hoves"/>
                <a:sym typeface="TT Hoves"/>
              </a:rPr>
              <a:t> is an automated tool developed using </a:t>
            </a:r>
            <a:r>
              <a:rPr lang="en-US" sz="2399" b="1" spc="143">
                <a:solidFill>
                  <a:srgbClr val="343434"/>
                </a:solidFill>
                <a:latin typeface="TT Hoves Bold"/>
                <a:ea typeface="TT Hoves Bold"/>
                <a:cs typeface="TT Hoves Bold"/>
                <a:sym typeface="TT Hoves Bold"/>
              </a:rPr>
              <a:t>Python</a:t>
            </a:r>
            <a:r>
              <a:rPr lang="en-US" sz="2399" spc="143">
                <a:solidFill>
                  <a:srgbClr val="343434"/>
                </a:solidFill>
                <a:latin typeface="TT Hoves"/>
                <a:ea typeface="TT Hoves"/>
                <a:cs typeface="TT Hoves"/>
                <a:sym typeface="TT Hoves"/>
              </a:rPr>
              <a:t> that enhances the quality of PowerPoint presentations by analyzing key elements such as </a:t>
            </a:r>
            <a:r>
              <a:rPr lang="en-US" sz="2399" b="1" spc="143">
                <a:solidFill>
                  <a:srgbClr val="343434"/>
                </a:solidFill>
                <a:latin typeface="TT Hoves Bold"/>
                <a:ea typeface="TT Hoves Bold"/>
                <a:cs typeface="TT Hoves Bold"/>
                <a:sym typeface="TT Hoves Bold"/>
              </a:rPr>
              <a:t>font consistency</a:t>
            </a:r>
            <a:r>
              <a:rPr lang="en-US" sz="2399" spc="143">
                <a:solidFill>
                  <a:srgbClr val="343434"/>
                </a:solidFill>
                <a:latin typeface="TT Hoves"/>
                <a:ea typeface="TT Hoves"/>
                <a:cs typeface="TT Hoves"/>
                <a:sym typeface="TT Hoves"/>
              </a:rPr>
              <a:t>, </a:t>
            </a:r>
            <a:r>
              <a:rPr lang="en-US" sz="2399" b="1" spc="143">
                <a:solidFill>
                  <a:srgbClr val="343434"/>
                </a:solidFill>
                <a:latin typeface="TT Hoves Bold"/>
                <a:ea typeface="TT Hoves Bold"/>
                <a:cs typeface="TT Hoves Bold"/>
                <a:sym typeface="TT Hoves Bold"/>
              </a:rPr>
              <a:t>image alignment</a:t>
            </a:r>
            <a:r>
              <a:rPr lang="en-US" sz="2399" spc="143">
                <a:solidFill>
                  <a:srgbClr val="343434"/>
                </a:solidFill>
                <a:latin typeface="TT Hoves"/>
                <a:ea typeface="TT Hoves"/>
                <a:cs typeface="TT Hoves"/>
                <a:sym typeface="TT Hoves"/>
              </a:rPr>
              <a:t>,</a:t>
            </a:r>
            <a:r>
              <a:rPr lang="en-US" sz="2399" b="1" spc="143">
                <a:solidFill>
                  <a:srgbClr val="343434"/>
                </a:solidFill>
                <a:latin typeface="TT Hoves Bold"/>
                <a:ea typeface="TT Hoves Bold"/>
                <a:cs typeface="TT Hoves Bold"/>
                <a:sym typeface="TT Hoves Bold"/>
              </a:rPr>
              <a:t> slide structure</a:t>
            </a:r>
            <a:r>
              <a:rPr lang="en-US" sz="2399" spc="143">
                <a:solidFill>
                  <a:srgbClr val="343434"/>
                </a:solidFill>
                <a:latin typeface="TT Hoves"/>
                <a:ea typeface="TT Hoves"/>
                <a:cs typeface="TT Hoves"/>
                <a:sym typeface="TT Hoves"/>
              </a:rPr>
              <a:t>,</a:t>
            </a:r>
            <a:r>
              <a:rPr lang="en-US" sz="2399" b="1" spc="143">
                <a:solidFill>
                  <a:srgbClr val="343434"/>
                </a:solidFill>
                <a:latin typeface="TT Hoves Bold"/>
                <a:ea typeface="TT Hoves Bold"/>
                <a:cs typeface="TT Hoves Bold"/>
                <a:sym typeface="TT Hoves Bold"/>
              </a:rPr>
              <a:t> and color contrast</a:t>
            </a:r>
            <a:r>
              <a:rPr lang="en-US" sz="2399" spc="143">
                <a:solidFill>
                  <a:srgbClr val="343434"/>
                </a:solidFill>
                <a:latin typeface="TT Hoves"/>
                <a:ea typeface="TT Hoves"/>
                <a:cs typeface="TT Hoves"/>
                <a:sym typeface="TT Hoves"/>
              </a:rPr>
              <a:t>. </a:t>
            </a:r>
          </a:p>
          <a:p>
            <a:pPr algn="just">
              <a:lnSpc>
                <a:spcPts val="3239"/>
              </a:lnSpc>
            </a:pPr>
            <a:endParaRPr lang="en-US" sz="2399" spc="143">
              <a:solidFill>
                <a:srgbClr val="343434"/>
              </a:solidFill>
              <a:latin typeface="TT Hoves"/>
              <a:ea typeface="TT Hoves"/>
              <a:cs typeface="TT Hoves"/>
              <a:sym typeface="TT Hoves"/>
            </a:endParaRPr>
          </a:p>
          <a:p>
            <a:pPr algn="just">
              <a:lnSpc>
                <a:spcPts val="3239"/>
              </a:lnSpc>
            </a:pPr>
            <a:r>
              <a:rPr lang="en-US" sz="2399" spc="143">
                <a:solidFill>
                  <a:srgbClr val="343434"/>
                </a:solidFill>
                <a:latin typeface="TT Hoves"/>
                <a:ea typeface="TT Hoves"/>
                <a:cs typeface="TT Hoves"/>
                <a:sym typeface="TT Hoves"/>
              </a:rPr>
              <a:t>Designed to save time and ensure professional presentation standards, </a:t>
            </a:r>
            <a:r>
              <a:rPr lang="en-US" sz="2399" b="1" spc="143">
                <a:solidFill>
                  <a:srgbClr val="343434"/>
                </a:solidFill>
                <a:latin typeface="TT Hoves Bold"/>
                <a:ea typeface="TT Hoves Bold"/>
                <a:cs typeface="TT Hoves Bold"/>
                <a:sym typeface="TT Hoves Bold"/>
              </a:rPr>
              <a:t>InsightPro</a:t>
            </a:r>
            <a:r>
              <a:rPr lang="en-US" sz="2399" spc="143">
                <a:solidFill>
                  <a:srgbClr val="343434"/>
                </a:solidFill>
                <a:latin typeface="TT Hoves"/>
                <a:ea typeface="TT Hoves"/>
                <a:cs typeface="TT Hoves"/>
                <a:sym typeface="TT Hoves"/>
              </a:rPr>
              <a:t> provides instant feedback, helping users </a:t>
            </a:r>
            <a:r>
              <a:rPr lang="en-US" sz="2399" b="1" spc="143">
                <a:solidFill>
                  <a:srgbClr val="343434"/>
                </a:solidFill>
                <a:latin typeface="TT Hoves Bold"/>
                <a:ea typeface="TT Hoves Bold"/>
                <a:cs typeface="TT Hoves Bold"/>
                <a:sym typeface="TT Hoves Bold"/>
              </a:rPr>
              <a:t>improve the overall readability</a:t>
            </a:r>
            <a:r>
              <a:rPr lang="en-US" sz="2399" spc="143">
                <a:solidFill>
                  <a:srgbClr val="343434"/>
                </a:solidFill>
                <a:latin typeface="TT Hoves"/>
                <a:ea typeface="TT Hoves"/>
                <a:cs typeface="TT Hoves"/>
                <a:sym typeface="TT Hoves"/>
              </a:rPr>
              <a:t> and </a:t>
            </a:r>
            <a:r>
              <a:rPr lang="en-US" sz="2399" b="1" spc="143">
                <a:solidFill>
                  <a:srgbClr val="343434"/>
                </a:solidFill>
                <a:latin typeface="TT Hoves Bold"/>
                <a:ea typeface="TT Hoves Bold"/>
                <a:cs typeface="TT Hoves Bold"/>
                <a:sym typeface="TT Hoves Bold"/>
              </a:rPr>
              <a:t>design</a:t>
            </a:r>
            <a:r>
              <a:rPr lang="en-US" sz="2399" spc="143">
                <a:solidFill>
                  <a:srgbClr val="343434"/>
                </a:solidFill>
                <a:latin typeface="TT Hoves"/>
                <a:ea typeface="TT Hoves"/>
                <a:cs typeface="TT Hoves"/>
                <a:sym typeface="TT Hoves"/>
              </a:rPr>
              <a:t> of their slides. </a:t>
            </a:r>
          </a:p>
          <a:p>
            <a:pPr algn="just">
              <a:lnSpc>
                <a:spcPts val="3239"/>
              </a:lnSpc>
            </a:pPr>
            <a:endParaRPr lang="en-US" sz="2399" spc="143">
              <a:solidFill>
                <a:srgbClr val="343434"/>
              </a:solidFill>
              <a:latin typeface="TT Hoves"/>
              <a:ea typeface="TT Hoves"/>
              <a:cs typeface="TT Hoves"/>
              <a:sym typeface="TT Hoves"/>
            </a:endParaRPr>
          </a:p>
          <a:p>
            <a:pPr marL="0" lvl="0" indent="0" algn="just">
              <a:lnSpc>
                <a:spcPts val="3239"/>
              </a:lnSpc>
              <a:spcBef>
                <a:spcPct val="0"/>
              </a:spcBef>
            </a:pPr>
            <a:r>
              <a:rPr lang="en-US" sz="2399" spc="143">
                <a:solidFill>
                  <a:srgbClr val="343434"/>
                </a:solidFill>
                <a:latin typeface="TT Hoves"/>
                <a:ea typeface="TT Hoves"/>
                <a:cs typeface="TT Hoves"/>
                <a:sym typeface="TT Hoves"/>
              </a:rPr>
              <a:t>The project leverages </a:t>
            </a:r>
            <a:r>
              <a:rPr lang="en-US" sz="2399" b="1" spc="143">
                <a:solidFill>
                  <a:srgbClr val="343434"/>
                </a:solidFill>
                <a:latin typeface="TT Hoves Bold"/>
                <a:ea typeface="TT Hoves Bold"/>
                <a:cs typeface="TT Hoves Bold"/>
                <a:sym typeface="TT Hoves Bold"/>
              </a:rPr>
              <a:t>advanced Python libraries</a:t>
            </a:r>
            <a:r>
              <a:rPr lang="en-US" sz="2399" spc="143">
                <a:solidFill>
                  <a:srgbClr val="343434"/>
                </a:solidFill>
                <a:latin typeface="TT Hoves"/>
                <a:ea typeface="TT Hoves"/>
                <a:cs typeface="TT Hoves"/>
                <a:sym typeface="TT Hoves"/>
              </a:rPr>
              <a:t> to streamline the quality checking process, making it easier for users to </a:t>
            </a:r>
            <a:r>
              <a:rPr lang="en-US" sz="2399" b="1" spc="143">
                <a:solidFill>
                  <a:srgbClr val="343434"/>
                </a:solidFill>
                <a:latin typeface="TT Hoves Bold"/>
                <a:ea typeface="TT Hoves Bold"/>
                <a:cs typeface="TT Hoves Bold"/>
                <a:sym typeface="TT Hoves Bold"/>
              </a:rPr>
              <a:t>create polished and consistent presentations</a:t>
            </a:r>
          </a:p>
        </p:txBody>
      </p:sp>
      <p:grpSp>
        <p:nvGrpSpPr>
          <p:cNvPr id="3" name="Group 3"/>
          <p:cNvGrpSpPr/>
          <p:nvPr/>
        </p:nvGrpSpPr>
        <p:grpSpPr>
          <a:xfrm>
            <a:off x="-696258" y="-976142"/>
            <a:ext cx="5023751" cy="11878896"/>
            <a:chOff x="0" y="0"/>
            <a:chExt cx="1323128" cy="3128598"/>
          </a:xfrm>
        </p:grpSpPr>
        <p:sp>
          <p:nvSpPr>
            <p:cNvPr id="4" name="Freeform 4"/>
            <p:cNvSpPr/>
            <p:nvPr/>
          </p:nvSpPr>
          <p:spPr>
            <a:xfrm>
              <a:off x="0" y="0"/>
              <a:ext cx="1323128" cy="3128598"/>
            </a:xfrm>
            <a:custGeom>
              <a:avLst/>
              <a:gdLst/>
              <a:ahLst/>
              <a:cxnLst/>
              <a:rect l="l" t="t" r="r" b="b"/>
              <a:pathLst>
                <a:path w="1323128" h="3128598">
                  <a:moveTo>
                    <a:pt x="0" y="0"/>
                  </a:moveTo>
                  <a:lnTo>
                    <a:pt x="1323128" y="0"/>
                  </a:lnTo>
                  <a:lnTo>
                    <a:pt x="1323128" y="3128598"/>
                  </a:lnTo>
                  <a:lnTo>
                    <a:pt x="0" y="3128598"/>
                  </a:lnTo>
                  <a:close/>
                </a:path>
              </a:pathLst>
            </a:custGeom>
            <a:solidFill>
              <a:srgbClr val="3FA9F5"/>
            </a:solidFill>
          </p:spPr>
          <p:txBody>
            <a:bodyPr/>
            <a:lstStyle/>
            <a:p>
              <a:endParaRPr lang="en-IN"/>
            </a:p>
          </p:txBody>
        </p:sp>
        <p:sp>
          <p:nvSpPr>
            <p:cNvPr id="5" name="TextBox 5"/>
            <p:cNvSpPr txBox="1"/>
            <p:nvPr/>
          </p:nvSpPr>
          <p:spPr>
            <a:xfrm>
              <a:off x="0" y="-57150"/>
              <a:ext cx="1323128" cy="3185748"/>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3263798" y="-4131629"/>
            <a:ext cx="7991003" cy="7991003"/>
          </a:xfrm>
          <a:custGeom>
            <a:avLst/>
            <a:gdLst/>
            <a:ahLst/>
            <a:cxnLst/>
            <a:rect l="l" t="t" r="r" b="b"/>
            <a:pathLst>
              <a:path w="7991003" h="7991003">
                <a:moveTo>
                  <a:pt x="0" y="0"/>
                </a:moveTo>
                <a:lnTo>
                  <a:pt x="7991004" y="0"/>
                </a:lnTo>
                <a:lnTo>
                  <a:pt x="7991004" y="7991003"/>
                </a:lnTo>
                <a:lnTo>
                  <a:pt x="0" y="7991003"/>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9525" y="0"/>
            <a:ext cx="2624189" cy="1253964"/>
          </a:xfrm>
          <a:custGeom>
            <a:avLst/>
            <a:gdLst/>
            <a:ahLst/>
            <a:cxnLst/>
            <a:rect l="l" t="t" r="r" b="b"/>
            <a:pathLst>
              <a:path w="2624189" h="1253964">
                <a:moveTo>
                  <a:pt x="0" y="0"/>
                </a:moveTo>
                <a:lnTo>
                  <a:pt x="2624189" y="0"/>
                </a:lnTo>
                <a:lnTo>
                  <a:pt x="2624189" y="1253964"/>
                </a:lnTo>
                <a:lnTo>
                  <a:pt x="0" y="1253964"/>
                </a:lnTo>
                <a:lnTo>
                  <a:pt x="0" y="0"/>
                </a:lnTo>
                <a:close/>
              </a:path>
            </a:pathLst>
          </a:custGeom>
          <a:blipFill>
            <a:blip r:embed="rId4"/>
            <a:stretch>
              <a:fillRect t="-56750" b="-52521"/>
            </a:stretch>
          </a:blipFill>
        </p:spPr>
        <p:txBody>
          <a:bodyPr/>
          <a:lstStyle/>
          <a:p>
            <a:endParaRPr lang="en-IN"/>
          </a:p>
        </p:txBody>
      </p:sp>
      <p:sp>
        <p:nvSpPr>
          <p:cNvPr id="8" name="Freeform 8"/>
          <p:cNvSpPr/>
          <p:nvPr/>
        </p:nvSpPr>
        <p:spPr>
          <a:xfrm>
            <a:off x="16516528" y="0"/>
            <a:ext cx="1771472" cy="1253964"/>
          </a:xfrm>
          <a:custGeom>
            <a:avLst/>
            <a:gdLst/>
            <a:ahLst/>
            <a:cxnLst/>
            <a:rect l="l" t="t" r="r" b="b"/>
            <a:pathLst>
              <a:path w="1771472" h="1253964">
                <a:moveTo>
                  <a:pt x="0" y="0"/>
                </a:moveTo>
                <a:lnTo>
                  <a:pt x="1771472" y="0"/>
                </a:lnTo>
                <a:lnTo>
                  <a:pt x="1771472" y="1253964"/>
                </a:lnTo>
                <a:lnTo>
                  <a:pt x="0" y="1253964"/>
                </a:lnTo>
                <a:lnTo>
                  <a:pt x="0" y="0"/>
                </a:lnTo>
                <a:close/>
              </a:path>
            </a:pathLst>
          </a:custGeom>
          <a:blipFill>
            <a:blip r:embed="rId5"/>
            <a:stretch>
              <a:fillRect/>
            </a:stretch>
          </a:blipFill>
        </p:spPr>
        <p:txBody>
          <a:bodyPr/>
          <a:lstStyle/>
          <a:p>
            <a:endParaRPr lang="en-IN"/>
          </a:p>
        </p:txBody>
      </p:sp>
      <p:sp>
        <p:nvSpPr>
          <p:cNvPr id="9" name="TextBox 9"/>
          <p:cNvSpPr txBox="1"/>
          <p:nvPr/>
        </p:nvSpPr>
        <p:spPr>
          <a:xfrm>
            <a:off x="6938212" y="1558764"/>
            <a:ext cx="8633923" cy="1574959"/>
          </a:xfrm>
          <a:prstGeom prst="rect">
            <a:avLst/>
          </a:prstGeom>
        </p:spPr>
        <p:txBody>
          <a:bodyPr lIns="0" tIns="0" rIns="0" bIns="0" rtlCol="0" anchor="t">
            <a:spAutoFit/>
          </a:bodyPr>
          <a:lstStyle/>
          <a:p>
            <a:pPr algn="l">
              <a:lnSpc>
                <a:spcPts val="11645"/>
              </a:lnSpc>
            </a:pPr>
            <a:r>
              <a:rPr lang="en-US" sz="12388" b="1" spc="-607">
                <a:solidFill>
                  <a:srgbClr val="343434"/>
                </a:solidFill>
                <a:latin typeface="TT Hoves Bold"/>
                <a:ea typeface="TT Hoves Bold"/>
                <a:cs typeface="TT Hoves Bold"/>
                <a:sym typeface="TT Hoves Bold"/>
              </a:rPr>
              <a:t>Introduction</a:t>
            </a:r>
          </a:p>
        </p:txBody>
      </p:sp>
      <p:sp>
        <p:nvSpPr>
          <p:cNvPr id="10" name="Freeform 10"/>
          <p:cNvSpPr/>
          <p:nvPr/>
        </p:nvSpPr>
        <p:spPr>
          <a:xfrm>
            <a:off x="-9525" y="1253964"/>
            <a:ext cx="4281359" cy="7163753"/>
          </a:xfrm>
          <a:custGeom>
            <a:avLst/>
            <a:gdLst/>
            <a:ahLst/>
            <a:cxnLst/>
            <a:rect l="l" t="t" r="r" b="b"/>
            <a:pathLst>
              <a:path w="4281359" h="7163753">
                <a:moveTo>
                  <a:pt x="0" y="0"/>
                </a:moveTo>
                <a:lnTo>
                  <a:pt x="4281359" y="0"/>
                </a:lnTo>
                <a:lnTo>
                  <a:pt x="4281359" y="7163752"/>
                </a:lnTo>
                <a:lnTo>
                  <a:pt x="0" y="7163752"/>
                </a:lnTo>
                <a:lnTo>
                  <a:pt x="0" y="0"/>
                </a:lnTo>
                <a:close/>
              </a:path>
            </a:pathLst>
          </a:custGeom>
          <a:blipFill>
            <a:blip r:embed="rId6">
              <a:extLst>
                <a:ext uri="{96DAC541-7B7A-43D3-8B79-37D633B846F1}">
                  <asvg:svgBlip xmlns:asvg="http://schemas.microsoft.com/office/drawing/2016/SVG/main" r:embed="rId7"/>
                </a:ext>
              </a:extLst>
            </a:blip>
            <a:stretch>
              <a:fillRect r="-113151"/>
            </a:stretch>
          </a:blipFill>
        </p:spPr>
        <p:txBody>
          <a:bodyPr/>
          <a:lstStyle/>
          <a:p>
            <a:endParaRPr lang="en-IN"/>
          </a:p>
        </p:txBody>
      </p:sp>
      <p:sp>
        <p:nvSpPr>
          <p:cNvPr id="11" name="TextBox 11"/>
          <p:cNvSpPr txBox="1"/>
          <p:nvPr/>
        </p:nvSpPr>
        <p:spPr>
          <a:xfrm>
            <a:off x="-1725735" y="6821207"/>
            <a:ext cx="5508869"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01</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2077997" y="6019746"/>
            <a:ext cx="6574559" cy="1990725"/>
          </a:xfrm>
          <a:prstGeom prst="rect">
            <a:avLst/>
          </a:prstGeom>
        </p:spPr>
        <p:txBody>
          <a:bodyPr lIns="0" tIns="0" rIns="0" bIns="0" rtlCol="0" anchor="t">
            <a:spAutoFit/>
          </a:bodyPr>
          <a:lstStyle/>
          <a:p>
            <a:pPr algn="just">
              <a:lnSpc>
                <a:spcPts val="2699"/>
              </a:lnSpc>
            </a:pPr>
            <a:r>
              <a:rPr lang="en-US" sz="1999" spc="119">
                <a:solidFill>
                  <a:srgbClr val="343434"/>
                </a:solidFill>
                <a:latin typeface="TT Hoves"/>
                <a:ea typeface="TT Hoves"/>
                <a:cs typeface="TT Hoves"/>
                <a:sym typeface="TT Hoves"/>
              </a:rPr>
              <a:t>To create </a:t>
            </a:r>
            <a:r>
              <a:rPr lang="en-US" sz="1999" b="1" spc="119">
                <a:solidFill>
                  <a:srgbClr val="343434"/>
                </a:solidFill>
                <a:latin typeface="TT Hoves Bold"/>
                <a:ea typeface="TT Hoves Bold"/>
                <a:cs typeface="TT Hoves Bold"/>
                <a:sym typeface="TT Hoves Bold"/>
              </a:rPr>
              <a:t>InsightPro</a:t>
            </a:r>
            <a:r>
              <a:rPr lang="en-US" sz="1999" spc="119">
                <a:solidFill>
                  <a:srgbClr val="343434"/>
                </a:solidFill>
                <a:latin typeface="TT Hoves"/>
                <a:ea typeface="TT Hoves"/>
                <a:cs typeface="TT Hoves"/>
                <a:sym typeface="TT Hoves"/>
              </a:rPr>
              <a:t>, we followed a structured approach to develop a robust solution for automating PowerPoint quality checks. </a:t>
            </a:r>
          </a:p>
          <a:p>
            <a:pPr algn="just">
              <a:lnSpc>
                <a:spcPts val="2699"/>
              </a:lnSpc>
            </a:pPr>
            <a:endParaRPr lang="en-US" sz="1999" spc="119">
              <a:solidFill>
                <a:srgbClr val="343434"/>
              </a:solidFill>
              <a:latin typeface="TT Hoves"/>
              <a:ea typeface="TT Hoves"/>
              <a:cs typeface="TT Hoves"/>
              <a:sym typeface="TT Hoves"/>
            </a:endParaRPr>
          </a:p>
          <a:p>
            <a:pPr algn="just">
              <a:lnSpc>
                <a:spcPts val="2699"/>
              </a:lnSpc>
            </a:pPr>
            <a:endParaRPr lang="en-US" sz="1999" spc="119">
              <a:solidFill>
                <a:srgbClr val="343434"/>
              </a:solidFill>
              <a:latin typeface="TT Hoves"/>
              <a:ea typeface="TT Hoves"/>
              <a:cs typeface="TT Hoves"/>
              <a:sym typeface="TT Hoves"/>
            </a:endParaRPr>
          </a:p>
          <a:p>
            <a:pPr marL="0" lvl="0" indent="0" algn="just">
              <a:lnSpc>
                <a:spcPts val="2699"/>
              </a:lnSpc>
              <a:spcBef>
                <a:spcPct val="0"/>
              </a:spcBef>
            </a:pPr>
            <a:r>
              <a:rPr lang="en-US" sz="1999" spc="119">
                <a:solidFill>
                  <a:srgbClr val="343434"/>
                </a:solidFill>
                <a:latin typeface="TT Hoves"/>
                <a:ea typeface="TT Hoves"/>
                <a:cs typeface="TT Hoves"/>
                <a:sym typeface="TT Hoves"/>
              </a:rPr>
              <a:t>The steps involved in our approach are as follows:</a:t>
            </a:r>
          </a:p>
        </p:txBody>
      </p:sp>
      <p:grpSp>
        <p:nvGrpSpPr>
          <p:cNvPr id="4" name="Group 4"/>
          <p:cNvGrpSpPr/>
          <p:nvPr/>
        </p:nvGrpSpPr>
        <p:grpSpPr>
          <a:xfrm>
            <a:off x="9850921" y="1597872"/>
            <a:ext cx="6998061" cy="1310962"/>
            <a:chOff x="0" y="0"/>
            <a:chExt cx="2342659" cy="438855"/>
          </a:xfrm>
        </p:grpSpPr>
        <p:sp>
          <p:nvSpPr>
            <p:cNvPr id="5" name="Freeform 5"/>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6" name="TextBox 6"/>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0133042" y="1826629"/>
            <a:ext cx="1100539"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01.</a:t>
            </a:r>
          </a:p>
        </p:txBody>
      </p:sp>
      <p:sp>
        <p:nvSpPr>
          <p:cNvPr id="8" name="TextBox 8"/>
          <p:cNvSpPr txBox="1"/>
          <p:nvPr/>
        </p:nvSpPr>
        <p:spPr>
          <a:xfrm>
            <a:off x="12601687" y="6540872"/>
            <a:ext cx="7498697" cy="4832876"/>
          </a:xfrm>
          <a:prstGeom prst="rect">
            <a:avLst/>
          </a:prstGeom>
        </p:spPr>
        <p:txBody>
          <a:bodyPr lIns="0" tIns="0" rIns="0" bIns="0" rtlCol="0" anchor="t">
            <a:spAutoFit/>
          </a:bodyPr>
          <a:lstStyle/>
          <a:p>
            <a:pPr algn="ctr">
              <a:lnSpc>
                <a:spcPts val="35614"/>
              </a:lnSpc>
            </a:pPr>
            <a:r>
              <a:rPr lang="en-US" sz="37888" b="1" spc="-1856">
                <a:solidFill>
                  <a:srgbClr val="343434"/>
                </a:solidFill>
                <a:latin typeface="TT Hoves Bold"/>
                <a:ea typeface="TT Hoves Bold"/>
                <a:cs typeface="TT Hoves Bold"/>
                <a:sym typeface="TT Hoves Bold"/>
              </a:rPr>
              <a:t>02</a:t>
            </a:r>
          </a:p>
        </p:txBody>
      </p:sp>
      <p:sp>
        <p:nvSpPr>
          <p:cNvPr id="9" name="TextBox 9"/>
          <p:cNvSpPr txBox="1"/>
          <p:nvPr/>
        </p:nvSpPr>
        <p:spPr>
          <a:xfrm>
            <a:off x="11601737" y="2049859"/>
            <a:ext cx="5117335" cy="706755"/>
          </a:xfrm>
          <a:prstGeom prst="rect">
            <a:avLst/>
          </a:prstGeom>
        </p:spPr>
        <p:txBody>
          <a:bodyPr lIns="0" tIns="0" rIns="0" bIns="0" rtlCol="0" anchor="t">
            <a:spAutoFit/>
          </a:bodyPr>
          <a:lstStyle/>
          <a:p>
            <a:pPr marL="0" lvl="0" indent="0" algn="just">
              <a:lnSpc>
                <a:spcPts val="1890"/>
              </a:lnSpc>
              <a:spcBef>
                <a:spcPct val="0"/>
              </a:spcBef>
            </a:pPr>
            <a:r>
              <a:rPr lang="en-US" sz="1400" u="none" spc="22">
                <a:solidFill>
                  <a:srgbClr val="EFEFEF"/>
                </a:solidFill>
                <a:latin typeface="TT Hoves"/>
                <a:ea typeface="TT Hoves"/>
                <a:cs typeface="TT Hoves"/>
                <a:sym typeface="TT Hoves"/>
              </a:rPr>
              <a:t>Recognized the need for automating manual quality checks in PowerPoint presentations, which are often time-consuming and prone to human error.</a:t>
            </a:r>
          </a:p>
        </p:txBody>
      </p:sp>
      <p:sp>
        <p:nvSpPr>
          <p:cNvPr id="10" name="TextBox 10"/>
          <p:cNvSpPr txBox="1"/>
          <p:nvPr/>
        </p:nvSpPr>
        <p:spPr>
          <a:xfrm>
            <a:off x="1885141" y="2970820"/>
            <a:ext cx="7048020" cy="2613580"/>
          </a:xfrm>
          <a:prstGeom prst="rect">
            <a:avLst/>
          </a:prstGeom>
        </p:spPr>
        <p:txBody>
          <a:bodyPr lIns="0" tIns="0" rIns="0" bIns="0" rtlCol="0" anchor="t">
            <a:spAutoFit/>
          </a:bodyPr>
          <a:lstStyle/>
          <a:p>
            <a:pPr algn="l">
              <a:lnSpc>
                <a:spcPts val="10180"/>
              </a:lnSpc>
            </a:pPr>
            <a:r>
              <a:rPr lang="en-US" sz="9695" b="1" spc="-475">
                <a:solidFill>
                  <a:srgbClr val="343434"/>
                </a:solidFill>
                <a:latin typeface="TT Hoves Bold"/>
                <a:ea typeface="TT Hoves Bold"/>
                <a:cs typeface="TT Hoves Bold"/>
                <a:sym typeface="TT Hoves Bold"/>
              </a:rPr>
              <a:t>Approach To The Solution</a:t>
            </a:r>
          </a:p>
        </p:txBody>
      </p:sp>
      <p:sp>
        <p:nvSpPr>
          <p:cNvPr id="11" name="Freeform 11"/>
          <p:cNvSpPr/>
          <p:nvPr/>
        </p:nvSpPr>
        <p:spPr>
          <a:xfrm>
            <a:off x="0" y="0"/>
            <a:ext cx="2624189" cy="1253964"/>
          </a:xfrm>
          <a:custGeom>
            <a:avLst/>
            <a:gdLst/>
            <a:ahLst/>
            <a:cxnLst/>
            <a:rect l="l" t="t" r="r" b="b"/>
            <a:pathLst>
              <a:path w="2624189" h="1253964">
                <a:moveTo>
                  <a:pt x="0" y="0"/>
                </a:moveTo>
                <a:lnTo>
                  <a:pt x="2624189" y="0"/>
                </a:lnTo>
                <a:lnTo>
                  <a:pt x="2624189" y="1253964"/>
                </a:lnTo>
                <a:lnTo>
                  <a:pt x="0" y="1253964"/>
                </a:lnTo>
                <a:lnTo>
                  <a:pt x="0" y="0"/>
                </a:lnTo>
                <a:close/>
              </a:path>
            </a:pathLst>
          </a:custGeom>
          <a:blipFill>
            <a:blip r:embed="rId4"/>
            <a:stretch>
              <a:fillRect t="-56750" b="-52521"/>
            </a:stretch>
          </a:blipFill>
        </p:spPr>
        <p:txBody>
          <a:bodyPr/>
          <a:lstStyle/>
          <a:p>
            <a:endParaRPr lang="en-IN"/>
          </a:p>
        </p:txBody>
      </p:sp>
      <p:sp>
        <p:nvSpPr>
          <p:cNvPr id="12" name="Freeform 12"/>
          <p:cNvSpPr/>
          <p:nvPr/>
        </p:nvSpPr>
        <p:spPr>
          <a:xfrm>
            <a:off x="16516528" y="0"/>
            <a:ext cx="1771472" cy="1253964"/>
          </a:xfrm>
          <a:custGeom>
            <a:avLst/>
            <a:gdLst/>
            <a:ahLst/>
            <a:cxnLst/>
            <a:rect l="l" t="t" r="r" b="b"/>
            <a:pathLst>
              <a:path w="1771472" h="1253964">
                <a:moveTo>
                  <a:pt x="0" y="0"/>
                </a:moveTo>
                <a:lnTo>
                  <a:pt x="1771472" y="0"/>
                </a:lnTo>
                <a:lnTo>
                  <a:pt x="1771472" y="1253964"/>
                </a:lnTo>
                <a:lnTo>
                  <a:pt x="0" y="1253964"/>
                </a:lnTo>
                <a:lnTo>
                  <a:pt x="0" y="0"/>
                </a:lnTo>
                <a:close/>
              </a:path>
            </a:pathLst>
          </a:custGeom>
          <a:blipFill>
            <a:blip r:embed="rId5"/>
            <a:stretch>
              <a:fillRect/>
            </a:stretch>
          </a:blipFill>
        </p:spPr>
        <p:txBody>
          <a:bodyPr/>
          <a:lstStyle/>
          <a:p>
            <a:endParaRPr lang="en-IN"/>
          </a:p>
        </p:txBody>
      </p:sp>
      <p:grpSp>
        <p:nvGrpSpPr>
          <p:cNvPr id="13" name="Group 13"/>
          <p:cNvGrpSpPr/>
          <p:nvPr/>
        </p:nvGrpSpPr>
        <p:grpSpPr>
          <a:xfrm>
            <a:off x="9850921" y="3185238"/>
            <a:ext cx="6998061" cy="1310962"/>
            <a:chOff x="0" y="0"/>
            <a:chExt cx="2342659" cy="438855"/>
          </a:xfrm>
        </p:grpSpPr>
        <p:sp>
          <p:nvSpPr>
            <p:cNvPr id="14" name="Freeform 14"/>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15" name="TextBox 15"/>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16" name="TextBox 16"/>
          <p:cNvSpPr txBox="1"/>
          <p:nvPr/>
        </p:nvSpPr>
        <p:spPr>
          <a:xfrm>
            <a:off x="10133042" y="3413995"/>
            <a:ext cx="1203056"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02.</a:t>
            </a:r>
          </a:p>
        </p:txBody>
      </p:sp>
      <p:grpSp>
        <p:nvGrpSpPr>
          <p:cNvPr id="17" name="Group 17"/>
          <p:cNvGrpSpPr/>
          <p:nvPr/>
        </p:nvGrpSpPr>
        <p:grpSpPr>
          <a:xfrm>
            <a:off x="9850921" y="4772605"/>
            <a:ext cx="6998061" cy="1310962"/>
            <a:chOff x="0" y="0"/>
            <a:chExt cx="2342659" cy="438855"/>
          </a:xfrm>
        </p:grpSpPr>
        <p:sp>
          <p:nvSpPr>
            <p:cNvPr id="18" name="Freeform 18"/>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19" name="TextBox 19"/>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20" name="TextBox 20"/>
          <p:cNvSpPr txBox="1"/>
          <p:nvPr/>
        </p:nvSpPr>
        <p:spPr>
          <a:xfrm>
            <a:off x="10133042" y="5001362"/>
            <a:ext cx="1203056"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03.</a:t>
            </a:r>
          </a:p>
        </p:txBody>
      </p:sp>
      <p:grpSp>
        <p:nvGrpSpPr>
          <p:cNvPr id="21" name="Group 21"/>
          <p:cNvGrpSpPr/>
          <p:nvPr/>
        </p:nvGrpSpPr>
        <p:grpSpPr>
          <a:xfrm>
            <a:off x="9850921" y="6359972"/>
            <a:ext cx="6998061" cy="1310962"/>
            <a:chOff x="0" y="0"/>
            <a:chExt cx="2342659" cy="438855"/>
          </a:xfrm>
        </p:grpSpPr>
        <p:sp>
          <p:nvSpPr>
            <p:cNvPr id="22" name="Freeform 22"/>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23" name="TextBox 23"/>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24" name="TextBox 24"/>
          <p:cNvSpPr txBox="1"/>
          <p:nvPr/>
        </p:nvSpPr>
        <p:spPr>
          <a:xfrm>
            <a:off x="10133042" y="6588729"/>
            <a:ext cx="1203056"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04.</a:t>
            </a:r>
          </a:p>
        </p:txBody>
      </p:sp>
      <p:grpSp>
        <p:nvGrpSpPr>
          <p:cNvPr id="25" name="Group 25"/>
          <p:cNvGrpSpPr/>
          <p:nvPr/>
        </p:nvGrpSpPr>
        <p:grpSpPr>
          <a:xfrm>
            <a:off x="9850921" y="7947338"/>
            <a:ext cx="6998061" cy="1310962"/>
            <a:chOff x="0" y="0"/>
            <a:chExt cx="2342659" cy="438855"/>
          </a:xfrm>
        </p:grpSpPr>
        <p:sp>
          <p:nvSpPr>
            <p:cNvPr id="26" name="Freeform 26"/>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27" name="TextBox 27"/>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28" name="TextBox 28"/>
          <p:cNvSpPr txBox="1"/>
          <p:nvPr/>
        </p:nvSpPr>
        <p:spPr>
          <a:xfrm>
            <a:off x="10133042" y="8176095"/>
            <a:ext cx="1203056"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05.</a:t>
            </a:r>
          </a:p>
        </p:txBody>
      </p:sp>
      <p:sp>
        <p:nvSpPr>
          <p:cNvPr id="29" name="TextBox 29"/>
          <p:cNvSpPr txBox="1"/>
          <p:nvPr/>
        </p:nvSpPr>
        <p:spPr>
          <a:xfrm>
            <a:off x="11601737" y="1706959"/>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P</a:t>
            </a:r>
            <a:r>
              <a:rPr lang="en-US" sz="2000" b="1" u="none" spc="32">
                <a:solidFill>
                  <a:srgbClr val="EFEFEF"/>
                </a:solidFill>
                <a:latin typeface="TT Hoves Bold"/>
                <a:ea typeface="TT Hoves Bold"/>
                <a:cs typeface="TT Hoves Bold"/>
                <a:sym typeface="TT Hoves Bold"/>
              </a:rPr>
              <a:t>roblem Identification:</a:t>
            </a:r>
          </a:p>
        </p:txBody>
      </p:sp>
      <p:sp>
        <p:nvSpPr>
          <p:cNvPr id="30" name="TextBox 30"/>
          <p:cNvSpPr txBox="1"/>
          <p:nvPr/>
        </p:nvSpPr>
        <p:spPr>
          <a:xfrm>
            <a:off x="11649362" y="3489498"/>
            <a:ext cx="5117335" cy="1183005"/>
          </a:xfrm>
          <a:prstGeom prst="rect">
            <a:avLst/>
          </a:prstGeom>
        </p:spPr>
        <p:txBody>
          <a:bodyPr lIns="0" tIns="0" rIns="0" bIns="0" rtlCol="0" anchor="t">
            <a:spAutoFit/>
          </a:bodyPr>
          <a:lstStyle/>
          <a:p>
            <a:pPr algn="just">
              <a:lnSpc>
                <a:spcPts val="1890"/>
              </a:lnSpc>
            </a:pPr>
            <a:r>
              <a:rPr lang="en-US" sz="1400" spc="22">
                <a:solidFill>
                  <a:srgbClr val="EFEFEF"/>
                </a:solidFill>
                <a:latin typeface="TT Hoves"/>
                <a:ea typeface="TT Hoves"/>
                <a:cs typeface="TT Hoves"/>
                <a:sym typeface="TT Hoves"/>
              </a:rPr>
              <a:t>D</a:t>
            </a:r>
            <a:r>
              <a:rPr lang="en-US" sz="1400" u="none" spc="22">
                <a:solidFill>
                  <a:srgbClr val="EFEFEF"/>
                </a:solidFill>
                <a:latin typeface="TT Hoves"/>
                <a:ea typeface="TT Hoves"/>
                <a:cs typeface="TT Hoves"/>
                <a:sym typeface="TT Hoves"/>
              </a:rPr>
              <a:t>efined key quality parameters like font consistency, image alignment, and color contrast.</a:t>
            </a:r>
          </a:p>
          <a:p>
            <a:pPr algn="just">
              <a:lnSpc>
                <a:spcPts val="1890"/>
              </a:lnSpc>
            </a:pPr>
            <a:r>
              <a:rPr lang="en-US" sz="1400" u="none" spc="22">
                <a:solidFill>
                  <a:srgbClr val="EFEFEF"/>
                </a:solidFill>
                <a:latin typeface="TT Hoves"/>
                <a:ea typeface="TT Hoves"/>
                <a:cs typeface="TT Hoves"/>
                <a:sym typeface="TT Hoves"/>
              </a:rPr>
              <a:t>Designed the functionality to analyze slide structures and content formatting to ensure professional standards.</a:t>
            </a:r>
          </a:p>
          <a:p>
            <a:pPr marL="0" lvl="0" indent="0" algn="just">
              <a:lnSpc>
                <a:spcPts val="1890"/>
              </a:lnSpc>
              <a:spcBef>
                <a:spcPct val="0"/>
              </a:spcBef>
            </a:pPr>
            <a:endParaRPr lang="en-US" sz="1400" u="none" spc="22">
              <a:solidFill>
                <a:srgbClr val="EFEFEF"/>
              </a:solidFill>
              <a:latin typeface="TT Hoves"/>
              <a:ea typeface="TT Hoves"/>
              <a:cs typeface="TT Hoves"/>
              <a:sym typeface="TT Hoves"/>
            </a:endParaRPr>
          </a:p>
        </p:txBody>
      </p:sp>
      <p:sp>
        <p:nvSpPr>
          <p:cNvPr id="31" name="TextBox 31"/>
          <p:cNvSpPr txBox="1"/>
          <p:nvPr/>
        </p:nvSpPr>
        <p:spPr>
          <a:xfrm>
            <a:off x="11649362" y="5082078"/>
            <a:ext cx="5117335" cy="944880"/>
          </a:xfrm>
          <a:prstGeom prst="rect">
            <a:avLst/>
          </a:prstGeom>
        </p:spPr>
        <p:txBody>
          <a:bodyPr lIns="0" tIns="0" rIns="0" bIns="0" rtlCol="0" anchor="t">
            <a:spAutoFit/>
          </a:bodyPr>
          <a:lstStyle/>
          <a:p>
            <a:pPr algn="just">
              <a:lnSpc>
                <a:spcPts val="1890"/>
              </a:lnSpc>
            </a:pPr>
            <a:r>
              <a:rPr lang="en-US" sz="1400" spc="22">
                <a:solidFill>
                  <a:srgbClr val="EFEFEF"/>
                </a:solidFill>
                <a:latin typeface="TT Hoves"/>
                <a:ea typeface="TT Hoves"/>
                <a:cs typeface="TT Hoves"/>
                <a:sym typeface="TT Hoves"/>
              </a:rPr>
              <a:t>Dev</a:t>
            </a:r>
            <a:r>
              <a:rPr lang="en-US" sz="1400" u="none" spc="22">
                <a:solidFill>
                  <a:srgbClr val="EFEFEF"/>
                </a:solidFill>
                <a:latin typeface="TT Hoves"/>
                <a:ea typeface="TT Hoves"/>
                <a:cs typeface="TT Hoves"/>
                <a:sym typeface="TT Hoves"/>
              </a:rPr>
              <a:t>eloped Python scripts using the python-pptx library to programmatically extract and analyze presentation elements.</a:t>
            </a:r>
          </a:p>
          <a:p>
            <a:pPr algn="just">
              <a:lnSpc>
                <a:spcPts val="1890"/>
              </a:lnSpc>
            </a:pPr>
            <a:r>
              <a:rPr lang="en-US" sz="1400" u="none" spc="22">
                <a:solidFill>
                  <a:srgbClr val="EFEFEF"/>
                </a:solidFill>
                <a:latin typeface="TT Hoves"/>
                <a:ea typeface="TT Hoves"/>
                <a:cs typeface="TT Hoves"/>
                <a:sym typeface="TT Hoves"/>
              </a:rPr>
              <a:t>Implemented custom functions to detect formatting inconsistencies and generate feedback reports.</a:t>
            </a:r>
          </a:p>
        </p:txBody>
      </p:sp>
      <p:sp>
        <p:nvSpPr>
          <p:cNvPr id="32" name="TextBox 32"/>
          <p:cNvSpPr txBox="1"/>
          <p:nvPr/>
        </p:nvSpPr>
        <p:spPr>
          <a:xfrm>
            <a:off x="11649362" y="6664592"/>
            <a:ext cx="5117335" cy="944880"/>
          </a:xfrm>
          <a:prstGeom prst="rect">
            <a:avLst/>
          </a:prstGeom>
        </p:spPr>
        <p:txBody>
          <a:bodyPr lIns="0" tIns="0" rIns="0" bIns="0" rtlCol="0" anchor="t">
            <a:spAutoFit/>
          </a:bodyPr>
          <a:lstStyle/>
          <a:p>
            <a:pPr algn="just">
              <a:lnSpc>
                <a:spcPts val="1890"/>
              </a:lnSpc>
            </a:pPr>
            <a:r>
              <a:rPr lang="en-US" sz="1400" spc="22">
                <a:solidFill>
                  <a:srgbClr val="EFEFEF"/>
                </a:solidFill>
                <a:latin typeface="TT Hoves"/>
                <a:ea typeface="TT Hoves"/>
                <a:cs typeface="TT Hoves"/>
                <a:sym typeface="TT Hoves"/>
              </a:rPr>
              <a:t>T</a:t>
            </a:r>
            <a:r>
              <a:rPr lang="en-US" sz="1400" u="none" spc="22">
                <a:solidFill>
                  <a:srgbClr val="EFEFEF"/>
                </a:solidFill>
                <a:latin typeface="TT Hoves"/>
                <a:ea typeface="TT Hoves"/>
                <a:cs typeface="TT Hoves"/>
                <a:sym typeface="TT Hoves"/>
              </a:rPr>
              <a:t>ested the tool with various PowerPoint files to ensure accuracy in detecting inconsistencies.</a:t>
            </a:r>
          </a:p>
          <a:p>
            <a:pPr algn="just">
              <a:lnSpc>
                <a:spcPts val="1890"/>
              </a:lnSpc>
            </a:pPr>
            <a:r>
              <a:rPr lang="en-US" sz="1400" u="none" spc="22">
                <a:solidFill>
                  <a:srgbClr val="EFEFEF"/>
                </a:solidFill>
                <a:latin typeface="TT Hoves"/>
                <a:ea typeface="TT Hoves"/>
                <a:cs typeface="TT Hoves"/>
                <a:sym typeface="TT Hoves"/>
              </a:rPr>
              <a:t>Validated the outputs against manual quality checks to improve reliability.</a:t>
            </a:r>
          </a:p>
        </p:txBody>
      </p:sp>
      <p:sp>
        <p:nvSpPr>
          <p:cNvPr id="33" name="TextBox 33"/>
          <p:cNvSpPr txBox="1"/>
          <p:nvPr/>
        </p:nvSpPr>
        <p:spPr>
          <a:xfrm>
            <a:off x="11649362" y="8366258"/>
            <a:ext cx="5117335" cy="706755"/>
          </a:xfrm>
          <a:prstGeom prst="rect">
            <a:avLst/>
          </a:prstGeom>
        </p:spPr>
        <p:txBody>
          <a:bodyPr lIns="0" tIns="0" rIns="0" bIns="0" rtlCol="0" anchor="t">
            <a:spAutoFit/>
          </a:bodyPr>
          <a:lstStyle/>
          <a:p>
            <a:pPr marL="0" lvl="0" indent="0" algn="just">
              <a:lnSpc>
                <a:spcPts val="1890"/>
              </a:lnSpc>
              <a:spcBef>
                <a:spcPct val="0"/>
              </a:spcBef>
            </a:pPr>
            <a:r>
              <a:rPr lang="en-US" sz="1400" spc="22">
                <a:solidFill>
                  <a:srgbClr val="EFEFEF"/>
                </a:solidFill>
                <a:latin typeface="TT Hoves"/>
                <a:ea typeface="TT Hoves"/>
                <a:cs typeface="TT Hoves"/>
                <a:sym typeface="TT Hoves"/>
              </a:rPr>
              <a:t>Built a feature to generate a detailed quality report with actionable feedback, helping users improve their presentations quickly and effectively.</a:t>
            </a:r>
          </a:p>
        </p:txBody>
      </p:sp>
      <p:sp>
        <p:nvSpPr>
          <p:cNvPr id="34" name="TextBox 34"/>
          <p:cNvSpPr txBox="1"/>
          <p:nvPr/>
        </p:nvSpPr>
        <p:spPr>
          <a:xfrm>
            <a:off x="11649362" y="3147138"/>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Solution Design:</a:t>
            </a:r>
          </a:p>
        </p:txBody>
      </p:sp>
      <p:sp>
        <p:nvSpPr>
          <p:cNvPr id="35" name="TextBox 35"/>
          <p:cNvSpPr txBox="1"/>
          <p:nvPr/>
        </p:nvSpPr>
        <p:spPr>
          <a:xfrm>
            <a:off x="11630312" y="4758228"/>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Python Development:</a:t>
            </a:r>
          </a:p>
        </p:txBody>
      </p:sp>
      <p:sp>
        <p:nvSpPr>
          <p:cNvPr id="36" name="TextBox 36"/>
          <p:cNvSpPr txBox="1"/>
          <p:nvPr/>
        </p:nvSpPr>
        <p:spPr>
          <a:xfrm>
            <a:off x="11620787" y="6340742"/>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Testing and Validation:</a:t>
            </a:r>
          </a:p>
        </p:txBody>
      </p:sp>
      <p:sp>
        <p:nvSpPr>
          <p:cNvPr id="37" name="TextBox 37"/>
          <p:cNvSpPr txBox="1"/>
          <p:nvPr/>
        </p:nvSpPr>
        <p:spPr>
          <a:xfrm>
            <a:off x="11649362" y="8023358"/>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Report Generation:</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6294617" y="260200"/>
            <a:ext cx="8957795" cy="2613580"/>
          </a:xfrm>
          <a:prstGeom prst="rect">
            <a:avLst/>
          </a:prstGeom>
        </p:spPr>
        <p:txBody>
          <a:bodyPr lIns="0" tIns="0" rIns="0" bIns="0" rtlCol="0" anchor="t">
            <a:spAutoFit/>
          </a:bodyPr>
          <a:lstStyle/>
          <a:p>
            <a:pPr algn="ctr">
              <a:lnSpc>
                <a:spcPts val="10180"/>
              </a:lnSpc>
            </a:pPr>
            <a:r>
              <a:rPr lang="en-US" sz="9695" b="1" spc="-475">
                <a:solidFill>
                  <a:srgbClr val="343434"/>
                </a:solidFill>
                <a:latin typeface="TT Hoves Bold"/>
                <a:ea typeface="TT Hoves Bold"/>
                <a:cs typeface="TT Hoves Bold"/>
                <a:sym typeface="TT Hoves Bold"/>
              </a:rPr>
              <a:t>AI Models &amp; LLM Integration</a:t>
            </a:r>
          </a:p>
        </p:txBody>
      </p:sp>
      <p:sp>
        <p:nvSpPr>
          <p:cNvPr id="3" name="Freeform 3"/>
          <p:cNvSpPr/>
          <p:nvPr/>
        </p:nvSpPr>
        <p:spPr>
          <a:xfrm>
            <a:off x="9560011" y="-2564899"/>
            <a:ext cx="16075318" cy="16075318"/>
          </a:xfrm>
          <a:custGeom>
            <a:avLst/>
            <a:gdLst/>
            <a:ahLst/>
            <a:cxnLst/>
            <a:rect l="l" t="t" r="r" b="b"/>
            <a:pathLst>
              <a:path w="16075318" h="16075318">
                <a:moveTo>
                  <a:pt x="0" y="0"/>
                </a:moveTo>
                <a:lnTo>
                  <a:pt x="16075318" y="0"/>
                </a:lnTo>
                <a:lnTo>
                  <a:pt x="16075318" y="16075318"/>
                </a:lnTo>
                <a:lnTo>
                  <a:pt x="0" y="16075318"/>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696258" y="-976142"/>
            <a:ext cx="4556918" cy="11878896"/>
            <a:chOff x="0" y="0"/>
            <a:chExt cx="1200176" cy="3128598"/>
          </a:xfrm>
        </p:grpSpPr>
        <p:sp>
          <p:nvSpPr>
            <p:cNvPr id="5" name="Freeform 5"/>
            <p:cNvSpPr/>
            <p:nvPr/>
          </p:nvSpPr>
          <p:spPr>
            <a:xfrm>
              <a:off x="0" y="0"/>
              <a:ext cx="1200176" cy="3128598"/>
            </a:xfrm>
            <a:custGeom>
              <a:avLst/>
              <a:gdLst/>
              <a:ahLst/>
              <a:cxnLst/>
              <a:rect l="l" t="t" r="r" b="b"/>
              <a:pathLst>
                <a:path w="1200176" h="3128598">
                  <a:moveTo>
                    <a:pt x="0" y="0"/>
                  </a:moveTo>
                  <a:lnTo>
                    <a:pt x="1200176" y="0"/>
                  </a:lnTo>
                  <a:lnTo>
                    <a:pt x="1200176" y="3128598"/>
                  </a:lnTo>
                  <a:lnTo>
                    <a:pt x="0" y="3128598"/>
                  </a:lnTo>
                  <a:close/>
                </a:path>
              </a:pathLst>
            </a:custGeom>
            <a:solidFill>
              <a:srgbClr val="3FA9F5"/>
            </a:solidFill>
          </p:spPr>
          <p:txBody>
            <a:bodyPr/>
            <a:lstStyle/>
            <a:p>
              <a:endParaRPr lang="en-IN"/>
            </a:p>
          </p:txBody>
        </p:sp>
        <p:sp>
          <p:nvSpPr>
            <p:cNvPr id="6" name="TextBox 6"/>
            <p:cNvSpPr txBox="1"/>
            <p:nvPr/>
          </p:nvSpPr>
          <p:spPr>
            <a:xfrm>
              <a:off x="0" y="-57150"/>
              <a:ext cx="1200176" cy="3185748"/>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a:off x="414995" y="596752"/>
            <a:ext cx="2923878" cy="2839817"/>
          </a:xfrm>
          <a:custGeom>
            <a:avLst/>
            <a:gdLst/>
            <a:ahLst/>
            <a:cxnLst/>
            <a:rect l="l" t="t" r="r" b="b"/>
            <a:pathLst>
              <a:path w="2923878" h="2839817">
                <a:moveTo>
                  <a:pt x="0" y="0"/>
                </a:moveTo>
                <a:lnTo>
                  <a:pt x="2923878" y="0"/>
                </a:lnTo>
                <a:lnTo>
                  <a:pt x="2923878" y="2839817"/>
                </a:lnTo>
                <a:lnTo>
                  <a:pt x="0" y="28398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593777" y="3545182"/>
            <a:ext cx="2566314" cy="2598799"/>
          </a:xfrm>
          <a:custGeom>
            <a:avLst/>
            <a:gdLst/>
            <a:ahLst/>
            <a:cxnLst/>
            <a:rect l="l" t="t" r="r" b="b"/>
            <a:pathLst>
              <a:path w="2566314" h="2598799">
                <a:moveTo>
                  <a:pt x="0" y="0"/>
                </a:moveTo>
                <a:lnTo>
                  <a:pt x="2566314" y="0"/>
                </a:lnTo>
                <a:lnTo>
                  <a:pt x="2566314" y="2598799"/>
                </a:lnTo>
                <a:lnTo>
                  <a:pt x="0" y="2598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2720649" y="6759715"/>
            <a:ext cx="7498697"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03</a:t>
            </a:r>
          </a:p>
        </p:txBody>
      </p:sp>
      <p:sp>
        <p:nvSpPr>
          <p:cNvPr id="10" name="TextBox 10"/>
          <p:cNvSpPr txBox="1"/>
          <p:nvPr/>
        </p:nvSpPr>
        <p:spPr>
          <a:xfrm>
            <a:off x="4778049" y="3035595"/>
            <a:ext cx="12383835" cy="990600"/>
          </a:xfrm>
          <a:prstGeom prst="rect">
            <a:avLst/>
          </a:prstGeom>
        </p:spPr>
        <p:txBody>
          <a:bodyPr lIns="0" tIns="0" rIns="0" bIns="0" rtlCol="0" anchor="t">
            <a:spAutoFit/>
          </a:bodyPr>
          <a:lstStyle/>
          <a:p>
            <a:pPr algn="just">
              <a:lnSpc>
                <a:spcPts val="2699"/>
              </a:lnSpc>
            </a:pPr>
            <a:r>
              <a:rPr lang="en-US" sz="1999" spc="119">
                <a:solidFill>
                  <a:srgbClr val="343434"/>
                </a:solidFill>
                <a:latin typeface="TT Hoves"/>
                <a:ea typeface="TT Hoves"/>
                <a:cs typeface="TT Hoves"/>
                <a:sym typeface="TT Hoves"/>
              </a:rPr>
              <a:t>To enhance the quality checking process in PowerPoint presentations, </a:t>
            </a:r>
            <a:r>
              <a:rPr lang="en-US" sz="1999" b="1" spc="119">
                <a:solidFill>
                  <a:srgbClr val="343434"/>
                </a:solidFill>
                <a:latin typeface="TT Hoves Bold"/>
                <a:ea typeface="TT Hoves Bold"/>
                <a:cs typeface="TT Hoves Bold"/>
                <a:sym typeface="TT Hoves Bold"/>
              </a:rPr>
              <a:t>InsightPro</a:t>
            </a:r>
            <a:r>
              <a:rPr lang="en-US" sz="1999" spc="119">
                <a:solidFill>
                  <a:srgbClr val="343434"/>
                </a:solidFill>
                <a:latin typeface="TT Hoves"/>
                <a:ea typeface="TT Hoves"/>
                <a:cs typeface="TT Hoves"/>
                <a:sym typeface="TT Hoves"/>
              </a:rPr>
              <a:t> leverages </a:t>
            </a:r>
            <a:r>
              <a:rPr lang="en-US" sz="1999" b="1" spc="119">
                <a:solidFill>
                  <a:srgbClr val="343434"/>
                </a:solidFill>
                <a:latin typeface="TT Hoves Bold"/>
                <a:ea typeface="TT Hoves Bold"/>
                <a:cs typeface="TT Hoves Bold"/>
                <a:sym typeface="TT Hoves Bold"/>
              </a:rPr>
              <a:t>AI models and large language models (LLMs)</a:t>
            </a:r>
            <a:r>
              <a:rPr lang="en-US" sz="1999" spc="119">
                <a:solidFill>
                  <a:srgbClr val="343434"/>
                </a:solidFill>
                <a:latin typeface="TT Hoves"/>
                <a:ea typeface="TT Hoves"/>
                <a:cs typeface="TT Hoves"/>
                <a:sym typeface="TT Hoves"/>
              </a:rPr>
              <a:t> to offer more advanced and intelligent analysis. </a:t>
            </a:r>
          </a:p>
          <a:p>
            <a:pPr marL="0" lvl="0" indent="0" algn="just">
              <a:lnSpc>
                <a:spcPts val="2699"/>
              </a:lnSpc>
              <a:spcBef>
                <a:spcPct val="0"/>
              </a:spcBef>
            </a:pPr>
            <a:r>
              <a:rPr lang="en-US" sz="1999" spc="119">
                <a:solidFill>
                  <a:srgbClr val="343434"/>
                </a:solidFill>
                <a:latin typeface="TT Hoves"/>
                <a:ea typeface="TT Hoves"/>
                <a:cs typeface="TT Hoves"/>
                <a:sym typeface="TT Hoves"/>
              </a:rPr>
              <a:t>Here's how these technologies were integrated:</a:t>
            </a:r>
          </a:p>
        </p:txBody>
      </p:sp>
      <p:sp>
        <p:nvSpPr>
          <p:cNvPr id="11" name="TextBox 11"/>
          <p:cNvSpPr txBox="1"/>
          <p:nvPr/>
        </p:nvSpPr>
        <p:spPr>
          <a:xfrm>
            <a:off x="4581597" y="4073203"/>
            <a:ext cx="11716924" cy="1361911"/>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dirty="0">
                <a:solidFill>
                  <a:srgbClr val="343434"/>
                </a:solidFill>
                <a:latin typeface="TT Hoves Bold"/>
                <a:ea typeface="TT Hoves Bold"/>
                <a:cs typeface="TT Hoves Bold"/>
                <a:sym typeface="TT Hoves Bold"/>
              </a:rPr>
              <a:t>Natural Language Processing (NLP):</a:t>
            </a:r>
          </a:p>
          <a:p>
            <a:pPr marL="863598" lvl="2" indent="-287866" algn="just">
              <a:lnSpc>
                <a:spcPts val="2699"/>
              </a:lnSpc>
              <a:buFont typeface="Arial"/>
              <a:buChar char="⚬"/>
            </a:pPr>
            <a:r>
              <a:rPr lang="en-US" sz="1999" spc="119" dirty="0">
                <a:solidFill>
                  <a:srgbClr val="343434"/>
                </a:solidFill>
                <a:latin typeface="TT Hoves"/>
                <a:ea typeface="TT Hoves"/>
                <a:cs typeface="TT Hoves"/>
                <a:sym typeface="TT Hoves"/>
              </a:rPr>
              <a:t>LLMs such as QWEN were used to analyze and evaluate the text content of slides.</a:t>
            </a:r>
          </a:p>
          <a:p>
            <a:pPr marL="863598" lvl="2" indent="-287866" algn="just">
              <a:lnSpc>
                <a:spcPts val="2699"/>
              </a:lnSpc>
              <a:spcBef>
                <a:spcPct val="0"/>
              </a:spcBef>
              <a:buFont typeface="Arial"/>
              <a:buChar char="⚬"/>
            </a:pPr>
            <a:r>
              <a:rPr lang="en-US" sz="1999" spc="119" dirty="0">
                <a:solidFill>
                  <a:srgbClr val="343434"/>
                </a:solidFill>
                <a:latin typeface="TT Hoves"/>
                <a:ea typeface="TT Hoves"/>
                <a:cs typeface="TT Hoves"/>
                <a:sym typeface="TT Hoves"/>
              </a:rPr>
              <a:t>NLP techniques helped in checking for grammar, spelling, and tone consistency across slides, ensuring the presentation's language remains formal and professional.</a:t>
            </a:r>
          </a:p>
        </p:txBody>
      </p:sp>
      <p:sp>
        <p:nvSpPr>
          <p:cNvPr id="12" name="TextBox 12"/>
          <p:cNvSpPr txBox="1"/>
          <p:nvPr/>
        </p:nvSpPr>
        <p:spPr>
          <a:xfrm>
            <a:off x="4581597" y="5444185"/>
            <a:ext cx="12383835" cy="16573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343434"/>
                </a:solidFill>
                <a:latin typeface="TT Hoves Bold"/>
                <a:ea typeface="TT Hoves Bold"/>
                <a:cs typeface="TT Hoves Bold"/>
                <a:sym typeface="TT Hoves Bold"/>
              </a:rPr>
              <a:t>Slide Content Understanding:</a:t>
            </a:r>
          </a:p>
          <a:p>
            <a:pPr marL="863598" lvl="2" indent="-287866" algn="just">
              <a:lnSpc>
                <a:spcPts val="2699"/>
              </a:lnSpc>
              <a:buFont typeface="Arial"/>
              <a:buChar char="⚬"/>
            </a:pPr>
            <a:r>
              <a:rPr lang="en-US" sz="1999" spc="119">
                <a:solidFill>
                  <a:srgbClr val="343434"/>
                </a:solidFill>
                <a:latin typeface="TT Hoves"/>
                <a:ea typeface="TT Hoves"/>
                <a:cs typeface="TT Hoves"/>
                <a:sym typeface="TT Hoves"/>
              </a:rPr>
              <a:t>By incorporating AI models, InsightPro can assess the relevance and structure of the slide content, ensuring that each slide follows a coherent flow.</a:t>
            </a:r>
          </a:p>
          <a:p>
            <a:pPr marL="863598" lvl="2" indent="-287866" algn="just">
              <a:lnSpc>
                <a:spcPts val="2699"/>
              </a:lnSpc>
              <a:spcBef>
                <a:spcPct val="0"/>
              </a:spcBef>
              <a:buFont typeface="Arial"/>
              <a:buChar char="⚬"/>
            </a:pPr>
            <a:r>
              <a:rPr lang="en-US" sz="1999" spc="119">
                <a:solidFill>
                  <a:srgbClr val="343434"/>
                </a:solidFill>
                <a:latin typeface="TT Hoves"/>
                <a:ea typeface="TT Hoves"/>
                <a:cs typeface="TT Hoves"/>
                <a:sym typeface="TT Hoves"/>
              </a:rPr>
              <a:t>The LLM evaluates slide titles, bullet points, and text to ensure they align with the overall theme and objectives of the presentation.</a:t>
            </a:r>
          </a:p>
        </p:txBody>
      </p:sp>
      <p:sp>
        <p:nvSpPr>
          <p:cNvPr id="13" name="TextBox 13"/>
          <p:cNvSpPr txBox="1"/>
          <p:nvPr/>
        </p:nvSpPr>
        <p:spPr>
          <a:xfrm>
            <a:off x="4581597" y="7158685"/>
            <a:ext cx="12383835" cy="16573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343434"/>
                </a:solidFill>
                <a:latin typeface="TT Hoves Bold"/>
                <a:ea typeface="TT Hoves Bold"/>
                <a:cs typeface="TT Hoves Bold"/>
                <a:sym typeface="TT Hoves Bold"/>
              </a:rPr>
              <a:t>Image and Visual Element Analysis:</a:t>
            </a:r>
          </a:p>
          <a:p>
            <a:pPr marL="863598" lvl="2" indent="-287866" algn="just">
              <a:lnSpc>
                <a:spcPts val="2699"/>
              </a:lnSpc>
              <a:buFont typeface="Arial"/>
              <a:buChar char="⚬"/>
            </a:pPr>
            <a:r>
              <a:rPr lang="en-US" sz="1999" spc="119">
                <a:solidFill>
                  <a:srgbClr val="343434"/>
                </a:solidFill>
                <a:latin typeface="TT Hoves"/>
                <a:ea typeface="TT Hoves"/>
                <a:cs typeface="TT Hoves"/>
                <a:sym typeface="TT Hoves"/>
              </a:rPr>
              <a:t>AI-driven image recognition models were used to check image placements, alignments, and whether the images support the content or distract from it.</a:t>
            </a:r>
          </a:p>
          <a:p>
            <a:pPr marL="863598" lvl="2" indent="-287866" algn="just">
              <a:lnSpc>
                <a:spcPts val="2699"/>
              </a:lnSpc>
              <a:spcBef>
                <a:spcPct val="0"/>
              </a:spcBef>
              <a:buFont typeface="Arial"/>
              <a:buChar char="⚬"/>
            </a:pPr>
            <a:r>
              <a:rPr lang="en-US" sz="1999" spc="119">
                <a:solidFill>
                  <a:srgbClr val="343434"/>
                </a:solidFill>
                <a:latin typeface="TT Hoves"/>
                <a:ea typeface="TT Hoves"/>
                <a:cs typeface="TT Hoves"/>
                <a:sym typeface="TT Hoves"/>
              </a:rPr>
              <a:t>The models also ensure that visual elements, such as charts and graphs, follow best practices for clarity and design.</a:t>
            </a:r>
          </a:p>
        </p:txBody>
      </p:sp>
      <p:sp>
        <p:nvSpPr>
          <p:cNvPr id="14" name="TextBox 14"/>
          <p:cNvSpPr txBox="1"/>
          <p:nvPr/>
        </p:nvSpPr>
        <p:spPr>
          <a:xfrm>
            <a:off x="4581597" y="8920477"/>
            <a:ext cx="12383835" cy="99060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343434"/>
                </a:solidFill>
                <a:latin typeface="TT Hoves Bold"/>
                <a:ea typeface="TT Hoves Bold"/>
                <a:cs typeface="TT Hoves Bold"/>
                <a:sym typeface="TT Hoves Bold"/>
              </a:rPr>
              <a:t>Text-to-Visual Harmony:</a:t>
            </a:r>
          </a:p>
          <a:p>
            <a:pPr marL="863598" lvl="2" indent="-287866" algn="just">
              <a:lnSpc>
                <a:spcPts val="2699"/>
              </a:lnSpc>
              <a:spcBef>
                <a:spcPct val="0"/>
              </a:spcBef>
              <a:buFont typeface="Arial"/>
              <a:buChar char="⚬"/>
            </a:pPr>
            <a:r>
              <a:rPr lang="en-US" sz="1999" spc="119">
                <a:solidFill>
                  <a:srgbClr val="343434"/>
                </a:solidFill>
                <a:latin typeface="TT Hoves"/>
                <a:ea typeface="TT Hoves"/>
                <a:cs typeface="TT Hoves"/>
                <a:sym typeface="TT Hoves"/>
              </a:rPr>
              <a:t>AI models ensure that the balance between text and visual elements on each slide is appropriate, enhancing the readability and aesthetic appeal of the presentation.</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696258" y="9086637"/>
            <a:ext cx="19680517" cy="1287596"/>
            <a:chOff x="0" y="0"/>
            <a:chExt cx="5183346" cy="339120"/>
          </a:xfrm>
        </p:grpSpPr>
        <p:sp>
          <p:nvSpPr>
            <p:cNvPr id="3" name="Freeform 3"/>
            <p:cNvSpPr/>
            <p:nvPr/>
          </p:nvSpPr>
          <p:spPr>
            <a:xfrm>
              <a:off x="0" y="0"/>
              <a:ext cx="5183346" cy="339120"/>
            </a:xfrm>
            <a:custGeom>
              <a:avLst/>
              <a:gdLst/>
              <a:ahLst/>
              <a:cxnLst/>
              <a:rect l="l" t="t" r="r" b="b"/>
              <a:pathLst>
                <a:path w="5183346" h="339120">
                  <a:moveTo>
                    <a:pt x="0" y="0"/>
                  </a:moveTo>
                  <a:lnTo>
                    <a:pt x="5183346" y="0"/>
                  </a:lnTo>
                  <a:lnTo>
                    <a:pt x="5183346" y="339120"/>
                  </a:lnTo>
                  <a:lnTo>
                    <a:pt x="0" y="339120"/>
                  </a:lnTo>
                  <a:close/>
                </a:path>
              </a:pathLst>
            </a:custGeom>
            <a:solidFill>
              <a:srgbClr val="3FA9F5"/>
            </a:solidFill>
          </p:spPr>
          <p:txBody>
            <a:bodyPr/>
            <a:lstStyle/>
            <a:p>
              <a:endParaRPr lang="en-IN"/>
            </a:p>
          </p:txBody>
        </p:sp>
        <p:sp>
          <p:nvSpPr>
            <p:cNvPr id="4" name="TextBox 4"/>
            <p:cNvSpPr txBox="1"/>
            <p:nvPr/>
          </p:nvSpPr>
          <p:spPr>
            <a:xfrm>
              <a:off x="0" y="-57150"/>
              <a:ext cx="5183346" cy="396270"/>
            </a:xfrm>
            <a:prstGeom prst="rect">
              <a:avLst/>
            </a:prstGeom>
          </p:spPr>
          <p:txBody>
            <a:bodyPr lIns="50800" tIns="50800" rIns="50800" bIns="50800" rtlCol="0" anchor="ctr"/>
            <a:lstStyle/>
            <a:p>
              <a:pPr algn="ctr">
                <a:lnSpc>
                  <a:spcPts val="3639"/>
                </a:lnSpc>
              </a:pPr>
              <a:endParaRPr/>
            </a:p>
          </p:txBody>
        </p:sp>
      </p:grpSp>
      <p:sp>
        <p:nvSpPr>
          <p:cNvPr id="5" name="Freeform 5"/>
          <p:cNvSpPr/>
          <p:nvPr/>
        </p:nvSpPr>
        <p:spPr>
          <a:xfrm>
            <a:off x="9555412" y="-7939543"/>
            <a:ext cx="14102688" cy="14102688"/>
          </a:xfrm>
          <a:custGeom>
            <a:avLst/>
            <a:gdLst/>
            <a:ahLst/>
            <a:cxnLst/>
            <a:rect l="l" t="t" r="r" b="b"/>
            <a:pathLst>
              <a:path w="14102688" h="14102688">
                <a:moveTo>
                  <a:pt x="0" y="0"/>
                </a:moveTo>
                <a:lnTo>
                  <a:pt x="14102688" y="0"/>
                </a:lnTo>
                <a:lnTo>
                  <a:pt x="14102688" y="14102689"/>
                </a:lnTo>
                <a:lnTo>
                  <a:pt x="0" y="1410268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flipH="1">
            <a:off x="13339560" y="4046554"/>
            <a:ext cx="3003625" cy="3157556"/>
          </a:xfrm>
          <a:custGeom>
            <a:avLst/>
            <a:gdLst/>
            <a:ahLst/>
            <a:cxnLst/>
            <a:rect l="l" t="t" r="r" b="b"/>
            <a:pathLst>
              <a:path w="3003625" h="3157556">
                <a:moveTo>
                  <a:pt x="3003626" y="0"/>
                </a:moveTo>
                <a:lnTo>
                  <a:pt x="0" y="0"/>
                </a:lnTo>
                <a:lnTo>
                  <a:pt x="0" y="3157556"/>
                </a:lnTo>
                <a:lnTo>
                  <a:pt x="3003626" y="3157556"/>
                </a:lnTo>
                <a:lnTo>
                  <a:pt x="300362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379173" y="507474"/>
            <a:ext cx="778598"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01</a:t>
            </a:r>
          </a:p>
        </p:txBody>
      </p:sp>
      <p:sp>
        <p:nvSpPr>
          <p:cNvPr id="8" name="TextBox 8"/>
          <p:cNvSpPr txBox="1"/>
          <p:nvPr/>
        </p:nvSpPr>
        <p:spPr>
          <a:xfrm>
            <a:off x="293760" y="3681582"/>
            <a:ext cx="930374"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02</a:t>
            </a:r>
          </a:p>
        </p:txBody>
      </p:sp>
      <p:sp>
        <p:nvSpPr>
          <p:cNvPr id="9" name="TextBox 9"/>
          <p:cNvSpPr txBox="1"/>
          <p:nvPr/>
        </p:nvSpPr>
        <p:spPr>
          <a:xfrm>
            <a:off x="1322460" y="1370040"/>
            <a:ext cx="2646492" cy="1860423"/>
          </a:xfrm>
          <a:prstGeom prst="rect">
            <a:avLst/>
          </a:prstGeom>
        </p:spPr>
        <p:txBody>
          <a:bodyPr lIns="0" tIns="0" rIns="0" bIns="0" rtlCol="0" anchor="t">
            <a:spAutoFit/>
          </a:bodyPr>
          <a:lstStyle/>
          <a:p>
            <a:pPr algn="l">
              <a:lnSpc>
                <a:spcPts val="2495"/>
              </a:lnSpc>
            </a:pPr>
            <a:r>
              <a:rPr lang="en-US" sz="1599">
                <a:solidFill>
                  <a:srgbClr val="343434"/>
                </a:solidFill>
                <a:latin typeface="TT Hoves"/>
                <a:ea typeface="TT Hoves"/>
                <a:cs typeface="TT Hoves"/>
                <a:sym typeface="TT Hoves"/>
              </a:rPr>
              <a:t>Ensures that the presentation follows a logical structure, with each slide contributing to a coherent flow from introduction to conclusion.</a:t>
            </a:r>
          </a:p>
        </p:txBody>
      </p:sp>
      <p:sp>
        <p:nvSpPr>
          <p:cNvPr id="10" name="TextBox 10"/>
          <p:cNvSpPr txBox="1"/>
          <p:nvPr/>
        </p:nvSpPr>
        <p:spPr>
          <a:xfrm>
            <a:off x="1293995" y="4554136"/>
            <a:ext cx="2732862" cy="1546098"/>
          </a:xfrm>
          <a:prstGeom prst="rect">
            <a:avLst/>
          </a:prstGeom>
        </p:spPr>
        <p:txBody>
          <a:bodyPr lIns="0" tIns="0" rIns="0" bIns="0" rtlCol="0" anchor="t">
            <a:spAutoFit/>
          </a:bodyPr>
          <a:lstStyle/>
          <a:p>
            <a:pPr algn="l">
              <a:lnSpc>
                <a:spcPts val="2495"/>
              </a:lnSpc>
            </a:pPr>
            <a:r>
              <a:rPr lang="en-US" sz="1599">
                <a:solidFill>
                  <a:srgbClr val="343434"/>
                </a:solidFill>
                <a:latin typeface="TT Hoves"/>
                <a:ea typeface="TT Hoves"/>
                <a:cs typeface="TT Hoves"/>
                <a:sym typeface="TT Hoves"/>
              </a:rPr>
              <a:t> Identifies recurring themes and topics across the slides to ensure the presentation stays focused and consistent with its objectives</a:t>
            </a:r>
          </a:p>
        </p:txBody>
      </p:sp>
      <p:sp>
        <p:nvSpPr>
          <p:cNvPr id="11" name="TextBox 11"/>
          <p:cNvSpPr txBox="1"/>
          <p:nvPr/>
        </p:nvSpPr>
        <p:spPr>
          <a:xfrm>
            <a:off x="285750" y="6524659"/>
            <a:ext cx="845477"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03</a:t>
            </a:r>
          </a:p>
        </p:txBody>
      </p:sp>
      <p:sp>
        <p:nvSpPr>
          <p:cNvPr id="12" name="TextBox 12"/>
          <p:cNvSpPr txBox="1"/>
          <p:nvPr/>
        </p:nvSpPr>
        <p:spPr>
          <a:xfrm>
            <a:off x="1224134" y="7288317"/>
            <a:ext cx="2982311" cy="1750695"/>
          </a:xfrm>
          <a:prstGeom prst="rect">
            <a:avLst/>
          </a:prstGeom>
        </p:spPr>
        <p:txBody>
          <a:bodyPr lIns="0" tIns="0" rIns="0" bIns="0" rtlCol="0" anchor="t">
            <a:spAutoFit/>
          </a:bodyPr>
          <a:lstStyle/>
          <a:p>
            <a:pPr algn="l">
              <a:lnSpc>
                <a:spcPts val="2340"/>
              </a:lnSpc>
            </a:pPr>
            <a:r>
              <a:rPr lang="en-US" sz="1500">
                <a:solidFill>
                  <a:srgbClr val="343434"/>
                </a:solidFill>
                <a:latin typeface="TT Hoves"/>
                <a:ea typeface="TT Hoves"/>
                <a:cs typeface="TT Hoves"/>
                <a:sym typeface="TT Hoves"/>
              </a:rPr>
              <a:t>Evaluates design elements such as color schemes, font styles, and spacing to ensure uniformity throughout the presentation, making it visually appealing and professional.</a:t>
            </a:r>
          </a:p>
        </p:txBody>
      </p:sp>
      <p:sp>
        <p:nvSpPr>
          <p:cNvPr id="13" name="TextBox 13"/>
          <p:cNvSpPr txBox="1"/>
          <p:nvPr/>
        </p:nvSpPr>
        <p:spPr>
          <a:xfrm>
            <a:off x="8829270" y="7606516"/>
            <a:ext cx="9458730" cy="3017393"/>
          </a:xfrm>
          <a:prstGeom prst="rect">
            <a:avLst/>
          </a:prstGeom>
        </p:spPr>
        <p:txBody>
          <a:bodyPr lIns="0" tIns="0" rIns="0" bIns="0" rtlCol="0" anchor="t">
            <a:spAutoFit/>
          </a:bodyPr>
          <a:lstStyle/>
          <a:p>
            <a:pPr algn="r">
              <a:lnSpc>
                <a:spcPts val="11427"/>
              </a:lnSpc>
            </a:pPr>
            <a:r>
              <a:rPr lang="en-US" sz="12696" b="1" spc="-622">
                <a:solidFill>
                  <a:srgbClr val="343434"/>
                </a:solidFill>
                <a:latin typeface="TT Hoves Bold"/>
                <a:ea typeface="TT Hoves Bold"/>
                <a:cs typeface="TT Hoves Bold"/>
                <a:sym typeface="TT Hoves Bold"/>
              </a:rPr>
              <a:t>Key Feautres </a:t>
            </a:r>
            <a:r>
              <a:rPr lang="en-US" sz="12696" b="1" spc="-622">
                <a:solidFill>
                  <a:srgbClr val="EFEFEF"/>
                </a:solidFill>
                <a:latin typeface="TT Hoves Bold"/>
                <a:ea typeface="TT Hoves Bold"/>
                <a:cs typeface="TT Hoves Bold"/>
                <a:sym typeface="TT Hoves Bold"/>
              </a:rPr>
              <a:t>Evaluated</a:t>
            </a:r>
          </a:p>
        </p:txBody>
      </p:sp>
      <p:sp>
        <p:nvSpPr>
          <p:cNvPr id="14" name="TextBox 14"/>
          <p:cNvSpPr txBox="1"/>
          <p:nvPr/>
        </p:nvSpPr>
        <p:spPr>
          <a:xfrm>
            <a:off x="12880286" y="-327462"/>
            <a:ext cx="6393149" cy="4116084"/>
          </a:xfrm>
          <a:prstGeom prst="rect">
            <a:avLst/>
          </a:prstGeom>
        </p:spPr>
        <p:txBody>
          <a:bodyPr lIns="0" tIns="0" rIns="0" bIns="0" rtlCol="0" anchor="t">
            <a:spAutoFit/>
          </a:bodyPr>
          <a:lstStyle/>
          <a:p>
            <a:pPr algn="ctr">
              <a:lnSpc>
                <a:spcPts val="30364"/>
              </a:lnSpc>
            </a:pPr>
            <a:r>
              <a:rPr lang="en-US" sz="32302" b="1" spc="-1582">
                <a:solidFill>
                  <a:srgbClr val="343434"/>
                </a:solidFill>
                <a:latin typeface="TT Hoves Bold"/>
                <a:ea typeface="TT Hoves Bold"/>
                <a:cs typeface="TT Hoves Bold"/>
                <a:sym typeface="TT Hoves Bold"/>
              </a:rPr>
              <a:t>04</a:t>
            </a:r>
          </a:p>
        </p:txBody>
      </p:sp>
      <p:sp>
        <p:nvSpPr>
          <p:cNvPr id="15" name="TextBox 15"/>
          <p:cNvSpPr txBox="1"/>
          <p:nvPr/>
        </p:nvSpPr>
        <p:spPr>
          <a:xfrm>
            <a:off x="1293995" y="526524"/>
            <a:ext cx="2069935" cy="752173"/>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Structure Hierarchy:</a:t>
            </a:r>
          </a:p>
        </p:txBody>
      </p:sp>
      <p:sp>
        <p:nvSpPr>
          <p:cNvPr id="16" name="TextBox 16"/>
          <p:cNvSpPr txBox="1"/>
          <p:nvPr/>
        </p:nvSpPr>
        <p:spPr>
          <a:xfrm>
            <a:off x="1300372" y="3706713"/>
            <a:ext cx="2224602" cy="752173"/>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Key Themes Detection:</a:t>
            </a:r>
          </a:p>
        </p:txBody>
      </p:sp>
      <p:sp>
        <p:nvSpPr>
          <p:cNvPr id="17" name="TextBox 17"/>
          <p:cNvSpPr txBox="1"/>
          <p:nvPr/>
        </p:nvSpPr>
        <p:spPr>
          <a:xfrm>
            <a:off x="1216662" y="6505609"/>
            <a:ext cx="2440898" cy="748481"/>
          </a:xfrm>
          <a:prstGeom prst="rect">
            <a:avLst/>
          </a:prstGeom>
        </p:spPr>
        <p:txBody>
          <a:bodyPr lIns="0" tIns="0" rIns="0" bIns="0" rtlCol="0" anchor="t">
            <a:spAutoFit/>
          </a:bodyPr>
          <a:lstStyle/>
          <a:p>
            <a:pPr algn="l">
              <a:lnSpc>
                <a:spcPts val="2990"/>
              </a:lnSpc>
            </a:pPr>
            <a:r>
              <a:rPr lang="en-US" sz="2903" b="1">
                <a:solidFill>
                  <a:srgbClr val="343434"/>
                </a:solidFill>
                <a:latin typeface="TT Hoves Bold"/>
                <a:ea typeface="TT Hoves Bold"/>
                <a:cs typeface="TT Hoves Bold"/>
                <a:sym typeface="TT Hoves Bold"/>
              </a:rPr>
              <a:t>Slide Design Consistency:</a:t>
            </a:r>
          </a:p>
        </p:txBody>
      </p:sp>
      <p:sp>
        <p:nvSpPr>
          <p:cNvPr id="18" name="TextBox 18"/>
          <p:cNvSpPr txBox="1"/>
          <p:nvPr/>
        </p:nvSpPr>
        <p:spPr>
          <a:xfrm>
            <a:off x="4538883" y="507474"/>
            <a:ext cx="845477"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04</a:t>
            </a:r>
          </a:p>
        </p:txBody>
      </p:sp>
      <p:sp>
        <p:nvSpPr>
          <p:cNvPr id="19" name="TextBox 19"/>
          <p:cNvSpPr txBox="1"/>
          <p:nvPr/>
        </p:nvSpPr>
        <p:spPr>
          <a:xfrm>
            <a:off x="4461459" y="3710157"/>
            <a:ext cx="930374"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05</a:t>
            </a:r>
          </a:p>
        </p:txBody>
      </p:sp>
      <p:sp>
        <p:nvSpPr>
          <p:cNvPr id="20" name="TextBox 20"/>
          <p:cNvSpPr txBox="1"/>
          <p:nvPr/>
        </p:nvSpPr>
        <p:spPr>
          <a:xfrm>
            <a:off x="5461694" y="1282905"/>
            <a:ext cx="2646492" cy="1860423"/>
          </a:xfrm>
          <a:prstGeom prst="rect">
            <a:avLst/>
          </a:prstGeom>
        </p:spPr>
        <p:txBody>
          <a:bodyPr lIns="0" tIns="0" rIns="0" bIns="0" rtlCol="0" anchor="t">
            <a:spAutoFit/>
          </a:bodyPr>
          <a:lstStyle/>
          <a:p>
            <a:pPr algn="l">
              <a:lnSpc>
                <a:spcPts val="2495"/>
              </a:lnSpc>
            </a:pPr>
            <a:r>
              <a:rPr lang="en-US" sz="1599">
                <a:solidFill>
                  <a:srgbClr val="343434"/>
                </a:solidFill>
                <a:latin typeface="TT Hoves"/>
                <a:ea typeface="TT Hoves"/>
                <a:cs typeface="TT Hoves"/>
                <a:sym typeface="TT Hoves"/>
              </a:rPr>
              <a:t>Checks the readability of the text by analyzing font size, clarity, and sentence structure, ensuring the audience can easily read and understand the content.</a:t>
            </a:r>
          </a:p>
        </p:txBody>
      </p:sp>
      <p:sp>
        <p:nvSpPr>
          <p:cNvPr id="21" name="TextBox 21"/>
          <p:cNvSpPr txBox="1"/>
          <p:nvPr/>
        </p:nvSpPr>
        <p:spPr>
          <a:xfrm>
            <a:off x="5461694" y="4554136"/>
            <a:ext cx="2732862" cy="1546098"/>
          </a:xfrm>
          <a:prstGeom prst="rect">
            <a:avLst/>
          </a:prstGeom>
        </p:spPr>
        <p:txBody>
          <a:bodyPr lIns="0" tIns="0" rIns="0" bIns="0" rtlCol="0" anchor="t">
            <a:spAutoFit/>
          </a:bodyPr>
          <a:lstStyle/>
          <a:p>
            <a:pPr algn="l">
              <a:lnSpc>
                <a:spcPts val="2495"/>
              </a:lnSpc>
            </a:pPr>
            <a:r>
              <a:rPr lang="en-US" sz="1599">
                <a:solidFill>
                  <a:srgbClr val="343434"/>
                </a:solidFill>
                <a:latin typeface="TT Hoves"/>
                <a:ea typeface="TT Hoves"/>
                <a:cs typeface="TT Hoves"/>
                <a:sym typeface="TT Hoves"/>
              </a:rPr>
              <a:t>Detects and flags repetitive content across slides, helping to streamline the presentation and maintain audience engagement.</a:t>
            </a:r>
          </a:p>
        </p:txBody>
      </p:sp>
      <p:sp>
        <p:nvSpPr>
          <p:cNvPr id="22" name="TextBox 22"/>
          <p:cNvSpPr txBox="1"/>
          <p:nvPr/>
        </p:nvSpPr>
        <p:spPr>
          <a:xfrm>
            <a:off x="4453449" y="6587978"/>
            <a:ext cx="845477"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06</a:t>
            </a:r>
          </a:p>
        </p:txBody>
      </p:sp>
      <p:sp>
        <p:nvSpPr>
          <p:cNvPr id="23" name="TextBox 23"/>
          <p:cNvSpPr txBox="1"/>
          <p:nvPr/>
        </p:nvSpPr>
        <p:spPr>
          <a:xfrm>
            <a:off x="5391833" y="7421667"/>
            <a:ext cx="2747991" cy="1455420"/>
          </a:xfrm>
          <a:prstGeom prst="rect">
            <a:avLst/>
          </a:prstGeom>
        </p:spPr>
        <p:txBody>
          <a:bodyPr lIns="0" tIns="0" rIns="0" bIns="0" rtlCol="0" anchor="t">
            <a:spAutoFit/>
          </a:bodyPr>
          <a:lstStyle/>
          <a:p>
            <a:pPr algn="l">
              <a:lnSpc>
                <a:spcPts val="2340"/>
              </a:lnSpc>
            </a:pPr>
            <a:r>
              <a:rPr lang="en-US" sz="1500">
                <a:solidFill>
                  <a:srgbClr val="343434"/>
                </a:solidFill>
                <a:latin typeface="TT Hoves"/>
                <a:ea typeface="TT Hoves"/>
                <a:cs typeface="TT Hoves"/>
                <a:sym typeface="TT Hoves"/>
              </a:rPr>
              <a:t>Assesses the alignment of visual elements, such as text, images, and charts, to ensure everything is properly positioned and follows design best practices.</a:t>
            </a:r>
          </a:p>
        </p:txBody>
      </p:sp>
      <p:sp>
        <p:nvSpPr>
          <p:cNvPr id="24" name="TextBox 24"/>
          <p:cNvSpPr txBox="1"/>
          <p:nvPr/>
        </p:nvSpPr>
        <p:spPr>
          <a:xfrm>
            <a:off x="5461694" y="648248"/>
            <a:ext cx="2147269" cy="378852"/>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Readability:</a:t>
            </a:r>
          </a:p>
        </p:txBody>
      </p:sp>
      <p:sp>
        <p:nvSpPr>
          <p:cNvPr id="25" name="TextBox 25"/>
          <p:cNvSpPr txBox="1"/>
          <p:nvPr/>
        </p:nvSpPr>
        <p:spPr>
          <a:xfrm>
            <a:off x="5468071" y="3706713"/>
            <a:ext cx="2386824" cy="752173"/>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Redundancy Detection:</a:t>
            </a:r>
          </a:p>
        </p:txBody>
      </p:sp>
      <p:sp>
        <p:nvSpPr>
          <p:cNvPr id="26" name="TextBox 26"/>
          <p:cNvSpPr txBox="1"/>
          <p:nvPr/>
        </p:nvSpPr>
        <p:spPr>
          <a:xfrm>
            <a:off x="5384360" y="6574244"/>
            <a:ext cx="2224602" cy="752173"/>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Alignment Evaluation:</a:t>
            </a:r>
          </a:p>
        </p:txBody>
      </p:sp>
      <p:sp>
        <p:nvSpPr>
          <p:cNvPr id="27" name="TextBox 27"/>
          <p:cNvSpPr txBox="1"/>
          <p:nvPr/>
        </p:nvSpPr>
        <p:spPr>
          <a:xfrm>
            <a:off x="9058275" y="3750522"/>
            <a:ext cx="4635486" cy="2505767"/>
          </a:xfrm>
          <a:prstGeom prst="rect">
            <a:avLst/>
          </a:prstGeom>
        </p:spPr>
        <p:txBody>
          <a:bodyPr lIns="0" tIns="0" rIns="0" bIns="0" rtlCol="0" anchor="t">
            <a:spAutoFit/>
          </a:bodyPr>
          <a:lstStyle/>
          <a:p>
            <a:pPr marL="0" lvl="0" indent="0" algn="just">
              <a:lnSpc>
                <a:spcPts val="3325"/>
              </a:lnSpc>
              <a:spcBef>
                <a:spcPct val="0"/>
              </a:spcBef>
            </a:pPr>
            <a:r>
              <a:rPr lang="en-US" sz="2463" spc="147">
                <a:solidFill>
                  <a:srgbClr val="343434"/>
                </a:solidFill>
                <a:latin typeface="TT Hoves"/>
                <a:ea typeface="TT Hoves"/>
                <a:cs typeface="TT Hoves"/>
                <a:sym typeface="TT Hoves"/>
              </a:rPr>
              <a:t>By focusing on these key areas, InsightPro helps users create high-quality, well-structured presentations that are both visually appealing and easy to follow."</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739295" y="479915"/>
            <a:ext cx="13846664" cy="3352879"/>
          </a:xfrm>
          <a:prstGeom prst="rect">
            <a:avLst/>
          </a:prstGeom>
        </p:spPr>
        <p:txBody>
          <a:bodyPr lIns="0" tIns="0" rIns="0" bIns="0" rtlCol="0" anchor="t">
            <a:spAutoFit/>
          </a:bodyPr>
          <a:lstStyle/>
          <a:p>
            <a:pPr algn="l">
              <a:lnSpc>
                <a:spcPts val="12880"/>
              </a:lnSpc>
            </a:pPr>
            <a:r>
              <a:rPr lang="en-US" sz="13278" b="1" spc="-624">
                <a:solidFill>
                  <a:srgbClr val="000000"/>
                </a:solidFill>
                <a:latin typeface="TT Hoves Bold"/>
                <a:ea typeface="TT Hoves Bold"/>
                <a:cs typeface="TT Hoves Bold"/>
                <a:sym typeface="TT Hoves Bold"/>
              </a:rPr>
              <a:t>Model Training &amp; Methodology</a:t>
            </a:r>
          </a:p>
        </p:txBody>
      </p:sp>
      <p:sp>
        <p:nvSpPr>
          <p:cNvPr id="3" name="TextBox 3"/>
          <p:cNvSpPr txBox="1"/>
          <p:nvPr/>
        </p:nvSpPr>
        <p:spPr>
          <a:xfrm>
            <a:off x="1028700" y="3832794"/>
            <a:ext cx="9780402" cy="1323975"/>
          </a:xfrm>
          <a:prstGeom prst="rect">
            <a:avLst/>
          </a:prstGeom>
        </p:spPr>
        <p:txBody>
          <a:bodyPr lIns="0" tIns="0" rIns="0" bIns="0" rtlCol="0" anchor="t">
            <a:spAutoFit/>
          </a:bodyPr>
          <a:lstStyle/>
          <a:p>
            <a:pPr algn="just">
              <a:lnSpc>
                <a:spcPts val="2699"/>
              </a:lnSpc>
            </a:pPr>
            <a:r>
              <a:rPr lang="en-US" sz="1999" spc="119">
                <a:solidFill>
                  <a:srgbClr val="000000"/>
                </a:solidFill>
                <a:latin typeface="TT Hoves"/>
                <a:ea typeface="TT Hoves"/>
                <a:cs typeface="TT Hoves"/>
                <a:sym typeface="TT Hoves"/>
              </a:rPr>
              <a:t>InsightPro leverages advanced AI techniques for content analysis, with a focus on prompt-based interactions rather than extensive model fine-tuning.</a:t>
            </a:r>
          </a:p>
          <a:p>
            <a:pPr algn="just">
              <a:lnSpc>
                <a:spcPts val="2699"/>
              </a:lnSpc>
            </a:pPr>
            <a:endParaRPr lang="en-US" sz="1999" spc="119">
              <a:solidFill>
                <a:srgbClr val="000000"/>
              </a:solidFill>
              <a:latin typeface="TT Hoves"/>
              <a:ea typeface="TT Hoves"/>
              <a:cs typeface="TT Hoves"/>
              <a:sym typeface="TT Hoves"/>
            </a:endParaRPr>
          </a:p>
          <a:p>
            <a:pPr marL="0" lvl="0" indent="0" algn="just">
              <a:lnSpc>
                <a:spcPts val="2699"/>
              </a:lnSpc>
              <a:spcBef>
                <a:spcPct val="0"/>
              </a:spcBef>
            </a:pPr>
            <a:r>
              <a:rPr lang="en-US" sz="1999" spc="119">
                <a:solidFill>
                  <a:srgbClr val="000000"/>
                </a:solidFill>
                <a:latin typeface="TT Hoves"/>
                <a:ea typeface="TT Hoves"/>
                <a:cs typeface="TT Hoves"/>
                <a:sym typeface="TT Hoves"/>
              </a:rPr>
              <a:t> Here’s an overview of the approach used:</a:t>
            </a:r>
          </a:p>
        </p:txBody>
      </p:sp>
      <p:sp>
        <p:nvSpPr>
          <p:cNvPr id="4" name="Freeform 4"/>
          <p:cNvSpPr/>
          <p:nvPr/>
        </p:nvSpPr>
        <p:spPr>
          <a:xfrm>
            <a:off x="8480781" y="-7939543"/>
            <a:ext cx="15177319" cy="15177319"/>
          </a:xfrm>
          <a:custGeom>
            <a:avLst/>
            <a:gdLst/>
            <a:ahLst/>
            <a:cxnLst/>
            <a:rect l="l" t="t" r="r" b="b"/>
            <a:pathLst>
              <a:path w="15177319" h="15177319">
                <a:moveTo>
                  <a:pt x="0" y="0"/>
                </a:moveTo>
                <a:lnTo>
                  <a:pt x="15177319" y="0"/>
                </a:lnTo>
                <a:lnTo>
                  <a:pt x="15177319" y="15177319"/>
                </a:lnTo>
                <a:lnTo>
                  <a:pt x="0" y="1517731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5" name="Group 5"/>
          <p:cNvGrpSpPr/>
          <p:nvPr/>
        </p:nvGrpSpPr>
        <p:grpSpPr>
          <a:xfrm>
            <a:off x="12586955" y="6277779"/>
            <a:ext cx="6397304" cy="4096454"/>
            <a:chOff x="0" y="0"/>
            <a:chExt cx="1684887" cy="1078902"/>
          </a:xfrm>
        </p:grpSpPr>
        <p:sp>
          <p:nvSpPr>
            <p:cNvPr id="6" name="Freeform 6"/>
            <p:cNvSpPr/>
            <p:nvPr/>
          </p:nvSpPr>
          <p:spPr>
            <a:xfrm>
              <a:off x="0" y="0"/>
              <a:ext cx="1684886" cy="1078901"/>
            </a:xfrm>
            <a:custGeom>
              <a:avLst/>
              <a:gdLst/>
              <a:ahLst/>
              <a:cxnLst/>
              <a:rect l="l" t="t" r="r" b="b"/>
              <a:pathLst>
                <a:path w="1684886" h="1078901">
                  <a:moveTo>
                    <a:pt x="0" y="0"/>
                  </a:moveTo>
                  <a:lnTo>
                    <a:pt x="1684886" y="0"/>
                  </a:lnTo>
                  <a:lnTo>
                    <a:pt x="1684886" y="1078901"/>
                  </a:lnTo>
                  <a:lnTo>
                    <a:pt x="0" y="1078901"/>
                  </a:lnTo>
                  <a:close/>
                </a:path>
              </a:pathLst>
            </a:custGeom>
            <a:solidFill>
              <a:srgbClr val="3FA9F5"/>
            </a:solidFill>
          </p:spPr>
          <p:txBody>
            <a:bodyPr/>
            <a:lstStyle/>
            <a:p>
              <a:endParaRPr lang="en-IN"/>
            </a:p>
          </p:txBody>
        </p:sp>
        <p:sp>
          <p:nvSpPr>
            <p:cNvPr id="7" name="TextBox 7"/>
            <p:cNvSpPr txBox="1"/>
            <p:nvPr/>
          </p:nvSpPr>
          <p:spPr>
            <a:xfrm>
              <a:off x="0" y="-57150"/>
              <a:ext cx="1684887" cy="1136052"/>
            </a:xfrm>
            <a:prstGeom prst="rect">
              <a:avLst/>
            </a:prstGeom>
          </p:spPr>
          <p:txBody>
            <a:bodyPr lIns="50800" tIns="50800" rIns="50800" bIns="50800" rtlCol="0" anchor="ctr"/>
            <a:lstStyle/>
            <a:p>
              <a:pPr algn="ctr">
                <a:lnSpc>
                  <a:spcPts val="3639"/>
                </a:lnSpc>
              </a:pPr>
              <a:endParaRPr/>
            </a:p>
          </p:txBody>
        </p:sp>
      </p:grpSp>
      <p:sp>
        <p:nvSpPr>
          <p:cNvPr id="8" name="Freeform 8"/>
          <p:cNvSpPr/>
          <p:nvPr/>
        </p:nvSpPr>
        <p:spPr>
          <a:xfrm>
            <a:off x="13384740" y="1409190"/>
            <a:ext cx="4448432" cy="4114800"/>
          </a:xfrm>
          <a:custGeom>
            <a:avLst/>
            <a:gdLst/>
            <a:ahLst/>
            <a:cxnLst/>
            <a:rect l="l" t="t" r="r" b="b"/>
            <a:pathLst>
              <a:path w="4448432" h="4114800">
                <a:moveTo>
                  <a:pt x="0" y="0"/>
                </a:moveTo>
                <a:lnTo>
                  <a:pt x="4448432" y="0"/>
                </a:lnTo>
                <a:lnTo>
                  <a:pt x="44484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9"/>
          <p:cNvSpPr txBox="1"/>
          <p:nvPr/>
        </p:nvSpPr>
        <p:spPr>
          <a:xfrm>
            <a:off x="12719168" y="6975212"/>
            <a:ext cx="6265091"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06</a:t>
            </a:r>
          </a:p>
        </p:txBody>
      </p:sp>
      <p:sp>
        <p:nvSpPr>
          <p:cNvPr id="10" name="TextBox 10"/>
          <p:cNvSpPr txBox="1"/>
          <p:nvPr/>
        </p:nvSpPr>
        <p:spPr>
          <a:xfrm>
            <a:off x="1028700" y="5495415"/>
            <a:ext cx="7707571" cy="3238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000000"/>
                </a:solidFill>
                <a:latin typeface="TT Hoves Bold"/>
                <a:ea typeface="TT Hoves Bold"/>
                <a:cs typeface="TT Hoves Bold"/>
                <a:sym typeface="TT Hoves Bold"/>
              </a:rPr>
              <a:t>Prompting over Fine-tuning:</a:t>
            </a:r>
          </a:p>
        </p:txBody>
      </p:sp>
      <p:sp>
        <p:nvSpPr>
          <p:cNvPr id="11" name="TextBox 11"/>
          <p:cNvSpPr txBox="1"/>
          <p:nvPr/>
        </p:nvSpPr>
        <p:spPr>
          <a:xfrm>
            <a:off x="1564948" y="5956037"/>
            <a:ext cx="9264863" cy="1657350"/>
          </a:xfrm>
          <a:prstGeom prst="rect">
            <a:avLst/>
          </a:prstGeom>
        </p:spPr>
        <p:txBody>
          <a:bodyPr lIns="0" tIns="0" rIns="0" bIns="0" rtlCol="0" anchor="t">
            <a:spAutoFit/>
          </a:bodyPr>
          <a:lstStyle/>
          <a:p>
            <a:pPr marL="0" lvl="0" indent="0" algn="just">
              <a:lnSpc>
                <a:spcPts val="2699"/>
              </a:lnSpc>
              <a:spcBef>
                <a:spcPct val="0"/>
              </a:spcBef>
            </a:pPr>
            <a:r>
              <a:rPr lang="en-US" sz="1999" spc="119">
                <a:solidFill>
                  <a:srgbClr val="000000"/>
                </a:solidFill>
                <a:latin typeface="TT Hoves"/>
                <a:ea typeface="TT Hoves"/>
                <a:cs typeface="TT Hoves"/>
                <a:sym typeface="TT Hoves"/>
              </a:rPr>
              <a:t>The large language models (LLMs) integrated into InsightPro were not fine-tuned on specific datasets. Instead, we employed a prompting approach, where the models were guided through carefully crafted prompts to perform specific tasks. This method allowed us to get targeted insights without needing specialized training for the LLMs.</a:t>
            </a:r>
          </a:p>
        </p:txBody>
      </p:sp>
      <p:sp>
        <p:nvSpPr>
          <p:cNvPr id="12" name="TextBox 12"/>
          <p:cNvSpPr txBox="1"/>
          <p:nvPr/>
        </p:nvSpPr>
        <p:spPr>
          <a:xfrm>
            <a:off x="1028700" y="7861037"/>
            <a:ext cx="7707571" cy="3238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000000"/>
                </a:solidFill>
                <a:latin typeface="TT Hoves Bold"/>
                <a:ea typeface="TT Hoves Bold"/>
                <a:cs typeface="TT Hoves Bold"/>
                <a:sym typeface="TT Hoves Bold"/>
              </a:rPr>
              <a:t>Prompt Design</a:t>
            </a:r>
          </a:p>
        </p:txBody>
      </p:sp>
      <p:sp>
        <p:nvSpPr>
          <p:cNvPr id="13" name="TextBox 13"/>
          <p:cNvSpPr txBox="1"/>
          <p:nvPr/>
        </p:nvSpPr>
        <p:spPr>
          <a:xfrm>
            <a:off x="1544240" y="8259331"/>
            <a:ext cx="9264863" cy="1657350"/>
          </a:xfrm>
          <a:prstGeom prst="rect">
            <a:avLst/>
          </a:prstGeom>
        </p:spPr>
        <p:txBody>
          <a:bodyPr lIns="0" tIns="0" rIns="0" bIns="0" rtlCol="0" anchor="t">
            <a:spAutoFit/>
          </a:bodyPr>
          <a:lstStyle/>
          <a:p>
            <a:pPr marL="0" lvl="0" indent="0" algn="just">
              <a:lnSpc>
                <a:spcPts val="2699"/>
              </a:lnSpc>
              <a:spcBef>
                <a:spcPct val="0"/>
              </a:spcBef>
            </a:pPr>
            <a:r>
              <a:rPr lang="en-US" sz="1999" spc="119">
                <a:solidFill>
                  <a:srgbClr val="000000"/>
                </a:solidFill>
                <a:latin typeface="TT Hoves"/>
                <a:ea typeface="TT Hoves"/>
                <a:cs typeface="TT Hoves"/>
                <a:sym typeface="TT Hoves"/>
              </a:rPr>
              <a:t>Structured prompts were carefully designed to target specific aspects of the presentation. For example, prompts for readability assess sentence structure and font size, while those for design consistency evaluate visual elements like color schemes and image placement. This ensures that the model's outputs are directly relevant to the user's needs.</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739295" y="479915"/>
            <a:ext cx="13846664" cy="3352879"/>
          </a:xfrm>
          <a:prstGeom prst="rect">
            <a:avLst/>
          </a:prstGeom>
        </p:spPr>
        <p:txBody>
          <a:bodyPr lIns="0" tIns="0" rIns="0" bIns="0" rtlCol="0" anchor="t">
            <a:spAutoFit/>
          </a:bodyPr>
          <a:lstStyle/>
          <a:p>
            <a:pPr algn="l">
              <a:lnSpc>
                <a:spcPts val="12880"/>
              </a:lnSpc>
            </a:pPr>
            <a:r>
              <a:rPr lang="en-US" sz="13278" b="1" spc="-624">
                <a:solidFill>
                  <a:srgbClr val="000000"/>
                </a:solidFill>
                <a:latin typeface="TT Hoves Bold"/>
                <a:ea typeface="TT Hoves Bold"/>
                <a:cs typeface="TT Hoves Bold"/>
                <a:sym typeface="TT Hoves Bold"/>
              </a:rPr>
              <a:t>Model Training &amp; Methodology</a:t>
            </a:r>
          </a:p>
        </p:txBody>
      </p:sp>
      <p:sp>
        <p:nvSpPr>
          <p:cNvPr id="3" name="TextBox 3"/>
          <p:cNvSpPr txBox="1"/>
          <p:nvPr/>
        </p:nvSpPr>
        <p:spPr>
          <a:xfrm>
            <a:off x="1028700" y="3832794"/>
            <a:ext cx="9780402" cy="1323975"/>
          </a:xfrm>
          <a:prstGeom prst="rect">
            <a:avLst/>
          </a:prstGeom>
        </p:spPr>
        <p:txBody>
          <a:bodyPr lIns="0" tIns="0" rIns="0" bIns="0" rtlCol="0" anchor="t">
            <a:spAutoFit/>
          </a:bodyPr>
          <a:lstStyle/>
          <a:p>
            <a:pPr algn="just">
              <a:lnSpc>
                <a:spcPts val="2699"/>
              </a:lnSpc>
            </a:pPr>
            <a:r>
              <a:rPr lang="en-US" sz="1999" spc="119">
                <a:solidFill>
                  <a:srgbClr val="000000"/>
                </a:solidFill>
                <a:latin typeface="TT Hoves"/>
                <a:ea typeface="TT Hoves"/>
                <a:cs typeface="TT Hoves"/>
                <a:sym typeface="TT Hoves"/>
              </a:rPr>
              <a:t>InsightPro leverages advanced AI techniques for content analysis, with a focus on prompt-based interactions rather than extensive model fine-tuning.</a:t>
            </a:r>
          </a:p>
          <a:p>
            <a:pPr algn="just">
              <a:lnSpc>
                <a:spcPts val="2699"/>
              </a:lnSpc>
            </a:pPr>
            <a:endParaRPr lang="en-US" sz="1999" spc="119">
              <a:solidFill>
                <a:srgbClr val="000000"/>
              </a:solidFill>
              <a:latin typeface="TT Hoves"/>
              <a:ea typeface="TT Hoves"/>
              <a:cs typeface="TT Hoves"/>
              <a:sym typeface="TT Hoves"/>
            </a:endParaRPr>
          </a:p>
          <a:p>
            <a:pPr marL="0" lvl="0" indent="0" algn="just">
              <a:lnSpc>
                <a:spcPts val="2699"/>
              </a:lnSpc>
              <a:spcBef>
                <a:spcPct val="0"/>
              </a:spcBef>
            </a:pPr>
            <a:r>
              <a:rPr lang="en-US" sz="1999" spc="119">
                <a:solidFill>
                  <a:srgbClr val="000000"/>
                </a:solidFill>
                <a:latin typeface="TT Hoves"/>
                <a:ea typeface="TT Hoves"/>
                <a:cs typeface="TT Hoves"/>
                <a:sym typeface="TT Hoves"/>
              </a:rPr>
              <a:t> Here’s an overview of the approach used:</a:t>
            </a:r>
          </a:p>
        </p:txBody>
      </p:sp>
      <p:sp>
        <p:nvSpPr>
          <p:cNvPr id="4" name="Freeform 4"/>
          <p:cNvSpPr/>
          <p:nvPr/>
        </p:nvSpPr>
        <p:spPr>
          <a:xfrm>
            <a:off x="8480781" y="-7939543"/>
            <a:ext cx="15177319" cy="15177319"/>
          </a:xfrm>
          <a:custGeom>
            <a:avLst/>
            <a:gdLst/>
            <a:ahLst/>
            <a:cxnLst/>
            <a:rect l="l" t="t" r="r" b="b"/>
            <a:pathLst>
              <a:path w="15177319" h="15177319">
                <a:moveTo>
                  <a:pt x="0" y="0"/>
                </a:moveTo>
                <a:lnTo>
                  <a:pt x="15177319" y="0"/>
                </a:lnTo>
                <a:lnTo>
                  <a:pt x="15177319" y="15177319"/>
                </a:lnTo>
                <a:lnTo>
                  <a:pt x="0" y="1517731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5" name="Group 5"/>
          <p:cNvGrpSpPr/>
          <p:nvPr/>
        </p:nvGrpSpPr>
        <p:grpSpPr>
          <a:xfrm>
            <a:off x="12586955" y="6277779"/>
            <a:ext cx="6397304" cy="4096454"/>
            <a:chOff x="0" y="0"/>
            <a:chExt cx="1684887" cy="1078902"/>
          </a:xfrm>
        </p:grpSpPr>
        <p:sp>
          <p:nvSpPr>
            <p:cNvPr id="6" name="Freeform 6"/>
            <p:cNvSpPr/>
            <p:nvPr/>
          </p:nvSpPr>
          <p:spPr>
            <a:xfrm>
              <a:off x="0" y="0"/>
              <a:ext cx="1684886" cy="1078901"/>
            </a:xfrm>
            <a:custGeom>
              <a:avLst/>
              <a:gdLst/>
              <a:ahLst/>
              <a:cxnLst/>
              <a:rect l="l" t="t" r="r" b="b"/>
              <a:pathLst>
                <a:path w="1684886" h="1078901">
                  <a:moveTo>
                    <a:pt x="0" y="0"/>
                  </a:moveTo>
                  <a:lnTo>
                    <a:pt x="1684886" y="0"/>
                  </a:lnTo>
                  <a:lnTo>
                    <a:pt x="1684886" y="1078901"/>
                  </a:lnTo>
                  <a:lnTo>
                    <a:pt x="0" y="1078901"/>
                  </a:lnTo>
                  <a:close/>
                </a:path>
              </a:pathLst>
            </a:custGeom>
            <a:solidFill>
              <a:srgbClr val="3FA9F5"/>
            </a:solidFill>
          </p:spPr>
          <p:txBody>
            <a:bodyPr/>
            <a:lstStyle/>
            <a:p>
              <a:endParaRPr lang="en-IN"/>
            </a:p>
          </p:txBody>
        </p:sp>
        <p:sp>
          <p:nvSpPr>
            <p:cNvPr id="7" name="TextBox 7"/>
            <p:cNvSpPr txBox="1"/>
            <p:nvPr/>
          </p:nvSpPr>
          <p:spPr>
            <a:xfrm>
              <a:off x="0" y="-57150"/>
              <a:ext cx="1684887" cy="1136052"/>
            </a:xfrm>
            <a:prstGeom prst="rect">
              <a:avLst/>
            </a:prstGeom>
          </p:spPr>
          <p:txBody>
            <a:bodyPr lIns="50800" tIns="50800" rIns="50800" bIns="50800" rtlCol="0" anchor="ctr"/>
            <a:lstStyle/>
            <a:p>
              <a:pPr algn="ctr">
                <a:lnSpc>
                  <a:spcPts val="3639"/>
                </a:lnSpc>
              </a:pPr>
              <a:endParaRPr/>
            </a:p>
          </p:txBody>
        </p:sp>
      </p:grpSp>
      <p:sp>
        <p:nvSpPr>
          <p:cNvPr id="8" name="Freeform 8"/>
          <p:cNvSpPr/>
          <p:nvPr/>
        </p:nvSpPr>
        <p:spPr>
          <a:xfrm>
            <a:off x="13565985" y="224074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9"/>
          <p:cNvSpPr txBox="1"/>
          <p:nvPr/>
        </p:nvSpPr>
        <p:spPr>
          <a:xfrm>
            <a:off x="12719168" y="6975212"/>
            <a:ext cx="6265091"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07</a:t>
            </a:r>
          </a:p>
        </p:txBody>
      </p:sp>
      <p:sp>
        <p:nvSpPr>
          <p:cNvPr id="10" name="TextBox 10"/>
          <p:cNvSpPr txBox="1"/>
          <p:nvPr/>
        </p:nvSpPr>
        <p:spPr>
          <a:xfrm>
            <a:off x="1028700" y="5495415"/>
            <a:ext cx="7707571" cy="3238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000000"/>
                </a:solidFill>
                <a:latin typeface="TT Hoves Bold"/>
                <a:ea typeface="TT Hoves Bold"/>
                <a:cs typeface="TT Hoves Bold"/>
                <a:sym typeface="TT Hoves Bold"/>
              </a:rPr>
              <a:t>Multimodal Learning:</a:t>
            </a:r>
          </a:p>
        </p:txBody>
      </p:sp>
      <p:sp>
        <p:nvSpPr>
          <p:cNvPr id="11" name="TextBox 11"/>
          <p:cNvSpPr txBox="1"/>
          <p:nvPr/>
        </p:nvSpPr>
        <p:spPr>
          <a:xfrm>
            <a:off x="1564948" y="5956037"/>
            <a:ext cx="10166093" cy="1657350"/>
          </a:xfrm>
          <a:prstGeom prst="rect">
            <a:avLst/>
          </a:prstGeom>
        </p:spPr>
        <p:txBody>
          <a:bodyPr lIns="0" tIns="0" rIns="0" bIns="0" rtlCol="0" anchor="t">
            <a:spAutoFit/>
          </a:bodyPr>
          <a:lstStyle/>
          <a:p>
            <a:pPr marL="0" lvl="0" indent="0" algn="just">
              <a:lnSpc>
                <a:spcPts val="2699"/>
              </a:lnSpc>
              <a:spcBef>
                <a:spcPct val="0"/>
              </a:spcBef>
            </a:pPr>
            <a:r>
              <a:rPr lang="en-US" sz="1999" spc="119">
                <a:solidFill>
                  <a:srgbClr val="000000"/>
                </a:solidFill>
                <a:latin typeface="TT Hoves"/>
                <a:ea typeface="TT Hoves"/>
                <a:cs typeface="TT Hoves"/>
                <a:sym typeface="TT Hoves"/>
              </a:rPr>
              <a:t>InsightPro also incorporates multimodal learning, enabling the analysis of both textual and visual elements in the slides. By combining natural language processing with image recognition, the tool can evaluate text content alongside visual features like image alignment, color contrast, and chart clarity, ensuring that both content and design elements meet quality standards.</a:t>
            </a:r>
          </a:p>
        </p:txBody>
      </p:sp>
      <p:sp>
        <p:nvSpPr>
          <p:cNvPr id="12" name="TextBox 12"/>
          <p:cNvSpPr txBox="1"/>
          <p:nvPr/>
        </p:nvSpPr>
        <p:spPr>
          <a:xfrm>
            <a:off x="1028700" y="7861037"/>
            <a:ext cx="7707571" cy="3238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000000"/>
                </a:solidFill>
                <a:latin typeface="TT Hoves Bold"/>
                <a:ea typeface="TT Hoves Bold"/>
                <a:cs typeface="TT Hoves Bold"/>
                <a:sym typeface="TT Hoves Bold"/>
              </a:rPr>
              <a:t>Data Used:</a:t>
            </a:r>
          </a:p>
        </p:txBody>
      </p:sp>
      <p:sp>
        <p:nvSpPr>
          <p:cNvPr id="13" name="TextBox 13"/>
          <p:cNvSpPr txBox="1"/>
          <p:nvPr/>
        </p:nvSpPr>
        <p:spPr>
          <a:xfrm>
            <a:off x="1544240" y="8259331"/>
            <a:ext cx="10186802" cy="1657350"/>
          </a:xfrm>
          <a:prstGeom prst="rect">
            <a:avLst/>
          </a:prstGeom>
        </p:spPr>
        <p:txBody>
          <a:bodyPr lIns="0" tIns="0" rIns="0" bIns="0" rtlCol="0" anchor="t">
            <a:spAutoFit/>
          </a:bodyPr>
          <a:lstStyle/>
          <a:p>
            <a:pPr marL="0" lvl="0" indent="0" algn="just">
              <a:lnSpc>
                <a:spcPts val="2699"/>
              </a:lnSpc>
              <a:spcBef>
                <a:spcPct val="0"/>
              </a:spcBef>
            </a:pPr>
            <a:r>
              <a:rPr lang="en-US" sz="1999" spc="119">
                <a:solidFill>
                  <a:srgbClr val="000000"/>
                </a:solidFill>
                <a:latin typeface="TT Hoves"/>
                <a:ea typeface="TT Hoves"/>
                <a:cs typeface="TT Hoves"/>
                <a:sym typeface="TT Hoves"/>
              </a:rPr>
              <a:t>Pre-trained LLMs were selected for their generalizability, allowing for efficient prompt-based analysis across a wide range of tasks without the need for additional training datasets. The use of multimodal models ensures that both text and images are analyzed in an integrated fashion, offering a more holistic evaluation of the presentation.</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2823805" y="5974763"/>
            <a:ext cx="7624730" cy="7624730"/>
          </a:xfrm>
          <a:custGeom>
            <a:avLst/>
            <a:gdLst/>
            <a:ahLst/>
            <a:cxnLst/>
            <a:rect l="l" t="t" r="r" b="b"/>
            <a:pathLst>
              <a:path w="7624730" h="7624730">
                <a:moveTo>
                  <a:pt x="0" y="0"/>
                </a:moveTo>
                <a:lnTo>
                  <a:pt x="7624731" y="0"/>
                </a:lnTo>
                <a:lnTo>
                  <a:pt x="7624731" y="7624730"/>
                </a:lnTo>
                <a:lnTo>
                  <a:pt x="0" y="762473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147043" y="497442"/>
            <a:ext cx="273982" cy="245024"/>
            <a:chOff x="0" y="0"/>
            <a:chExt cx="91718" cy="82024"/>
          </a:xfrm>
        </p:grpSpPr>
        <p:sp>
          <p:nvSpPr>
            <p:cNvPr id="4" name="Freeform 4"/>
            <p:cNvSpPr/>
            <p:nvPr/>
          </p:nvSpPr>
          <p:spPr>
            <a:xfrm>
              <a:off x="0" y="0"/>
              <a:ext cx="91718" cy="82024"/>
            </a:xfrm>
            <a:custGeom>
              <a:avLst/>
              <a:gdLst/>
              <a:ahLst/>
              <a:cxnLst/>
              <a:rect l="l" t="t" r="r" b="b"/>
              <a:pathLst>
                <a:path w="91718" h="82024">
                  <a:moveTo>
                    <a:pt x="0" y="0"/>
                  </a:moveTo>
                  <a:lnTo>
                    <a:pt x="91718" y="0"/>
                  </a:lnTo>
                  <a:lnTo>
                    <a:pt x="91718" y="82024"/>
                  </a:lnTo>
                  <a:lnTo>
                    <a:pt x="0" y="82024"/>
                  </a:lnTo>
                  <a:close/>
                </a:path>
              </a:pathLst>
            </a:custGeom>
            <a:solidFill>
              <a:srgbClr val="3FA9F5"/>
            </a:solidFill>
          </p:spPr>
          <p:txBody>
            <a:bodyPr/>
            <a:lstStyle/>
            <a:p>
              <a:endParaRPr lang="en-IN"/>
            </a:p>
          </p:txBody>
        </p:sp>
        <p:sp>
          <p:nvSpPr>
            <p:cNvPr id="5" name="TextBox 5"/>
            <p:cNvSpPr txBox="1"/>
            <p:nvPr/>
          </p:nvSpPr>
          <p:spPr>
            <a:xfrm>
              <a:off x="0" y="85725"/>
              <a:ext cx="91718" cy="82024"/>
            </a:xfrm>
            <a:prstGeom prst="rect">
              <a:avLst/>
            </a:prstGeom>
          </p:spPr>
          <p:txBody>
            <a:bodyPr lIns="50800" tIns="50800" rIns="50800" bIns="50800" rtlCol="0" anchor="ctr"/>
            <a:lstStyle/>
            <a:p>
              <a:pPr algn="ctr">
                <a:lnSpc>
                  <a:spcPts val="1925"/>
                </a:lnSpc>
              </a:pPr>
              <a:endParaRPr/>
            </a:p>
          </p:txBody>
        </p:sp>
      </p:grpSp>
      <p:grpSp>
        <p:nvGrpSpPr>
          <p:cNvPr id="6" name="Group 6"/>
          <p:cNvGrpSpPr/>
          <p:nvPr/>
        </p:nvGrpSpPr>
        <p:grpSpPr>
          <a:xfrm>
            <a:off x="6147043" y="5728517"/>
            <a:ext cx="273982" cy="245024"/>
            <a:chOff x="0" y="0"/>
            <a:chExt cx="91718" cy="82024"/>
          </a:xfrm>
        </p:grpSpPr>
        <p:sp>
          <p:nvSpPr>
            <p:cNvPr id="7" name="Freeform 7"/>
            <p:cNvSpPr/>
            <p:nvPr/>
          </p:nvSpPr>
          <p:spPr>
            <a:xfrm>
              <a:off x="0" y="0"/>
              <a:ext cx="91718" cy="82024"/>
            </a:xfrm>
            <a:custGeom>
              <a:avLst/>
              <a:gdLst/>
              <a:ahLst/>
              <a:cxnLst/>
              <a:rect l="l" t="t" r="r" b="b"/>
              <a:pathLst>
                <a:path w="91718" h="82024">
                  <a:moveTo>
                    <a:pt x="0" y="0"/>
                  </a:moveTo>
                  <a:lnTo>
                    <a:pt x="91718" y="0"/>
                  </a:lnTo>
                  <a:lnTo>
                    <a:pt x="91718" y="82024"/>
                  </a:lnTo>
                  <a:lnTo>
                    <a:pt x="0" y="82024"/>
                  </a:lnTo>
                  <a:close/>
                </a:path>
              </a:pathLst>
            </a:custGeom>
            <a:solidFill>
              <a:srgbClr val="3FA9F5"/>
            </a:solidFill>
          </p:spPr>
          <p:txBody>
            <a:bodyPr/>
            <a:lstStyle/>
            <a:p>
              <a:endParaRPr lang="en-IN"/>
            </a:p>
          </p:txBody>
        </p:sp>
        <p:sp>
          <p:nvSpPr>
            <p:cNvPr id="8" name="TextBox 8"/>
            <p:cNvSpPr txBox="1"/>
            <p:nvPr/>
          </p:nvSpPr>
          <p:spPr>
            <a:xfrm>
              <a:off x="0" y="85725"/>
              <a:ext cx="91718" cy="82024"/>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1822665" y="-795948"/>
            <a:ext cx="7178388" cy="11878896"/>
            <a:chOff x="0" y="0"/>
            <a:chExt cx="1890604" cy="3128598"/>
          </a:xfrm>
        </p:grpSpPr>
        <p:sp>
          <p:nvSpPr>
            <p:cNvPr id="10" name="Freeform 10"/>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3FA9F5"/>
            </a:solidFill>
          </p:spPr>
          <p:txBody>
            <a:bodyPr/>
            <a:lstStyle/>
            <a:p>
              <a:endParaRPr lang="en-IN"/>
            </a:p>
          </p:txBody>
        </p:sp>
        <p:sp>
          <p:nvSpPr>
            <p:cNvPr id="11" name="TextBox 11"/>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12" name="Freeform 12"/>
          <p:cNvSpPr/>
          <p:nvPr/>
        </p:nvSpPr>
        <p:spPr>
          <a:xfrm rot="-5400000">
            <a:off x="8135898" y="7542305"/>
            <a:ext cx="350820" cy="964454"/>
          </a:xfrm>
          <a:custGeom>
            <a:avLst/>
            <a:gdLst/>
            <a:ahLst/>
            <a:cxnLst/>
            <a:rect l="l" t="t" r="r" b="b"/>
            <a:pathLst>
              <a:path w="350820" h="964454">
                <a:moveTo>
                  <a:pt x="0" y="0"/>
                </a:moveTo>
                <a:lnTo>
                  <a:pt x="350821" y="0"/>
                </a:lnTo>
                <a:lnTo>
                  <a:pt x="350821" y="964454"/>
                </a:lnTo>
                <a:lnTo>
                  <a:pt x="0" y="964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TextBox 13"/>
          <p:cNvSpPr txBox="1"/>
          <p:nvPr/>
        </p:nvSpPr>
        <p:spPr>
          <a:xfrm>
            <a:off x="6606789" y="440841"/>
            <a:ext cx="4809446"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Libraries Used: </a:t>
            </a:r>
          </a:p>
        </p:txBody>
      </p:sp>
      <p:sp>
        <p:nvSpPr>
          <p:cNvPr id="14" name="TextBox 14"/>
          <p:cNvSpPr txBox="1"/>
          <p:nvPr/>
        </p:nvSpPr>
        <p:spPr>
          <a:xfrm>
            <a:off x="6606789" y="1835472"/>
            <a:ext cx="4809446" cy="1455420"/>
          </a:xfrm>
          <a:prstGeom prst="rect">
            <a:avLst/>
          </a:prstGeom>
        </p:spPr>
        <p:txBody>
          <a:bodyPr lIns="0" tIns="0" rIns="0" bIns="0" rtlCol="0" anchor="t">
            <a:spAutoFit/>
          </a:bodyPr>
          <a:lstStyle/>
          <a:p>
            <a:pPr algn="just">
              <a:lnSpc>
                <a:spcPts val="2340"/>
              </a:lnSpc>
            </a:pPr>
            <a:r>
              <a:rPr lang="en-US" sz="1500">
                <a:solidFill>
                  <a:srgbClr val="343434"/>
                </a:solidFill>
                <a:latin typeface="TT Hoves"/>
                <a:ea typeface="TT Hoves"/>
                <a:cs typeface="TT Hoves"/>
                <a:sym typeface="TT Hoves"/>
              </a:rPr>
              <a:t>OpenCV (Open Source Computer Vision Library) is widely used for image and video processing. In InsightPro, it helps analyze visual elements, such as detecting image alignment, object positioning, and slide layout consistency.</a:t>
            </a:r>
          </a:p>
        </p:txBody>
      </p:sp>
      <p:sp>
        <p:nvSpPr>
          <p:cNvPr id="15" name="TextBox 15"/>
          <p:cNvSpPr txBox="1"/>
          <p:nvPr/>
        </p:nvSpPr>
        <p:spPr>
          <a:xfrm>
            <a:off x="6606789" y="5927229"/>
            <a:ext cx="5940043"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Pipeline Overview:</a:t>
            </a:r>
          </a:p>
        </p:txBody>
      </p:sp>
      <p:sp>
        <p:nvSpPr>
          <p:cNvPr id="16" name="TextBox 16"/>
          <p:cNvSpPr txBox="1"/>
          <p:nvPr/>
        </p:nvSpPr>
        <p:spPr>
          <a:xfrm rot="-5400000">
            <a:off x="-825456" y="3737025"/>
            <a:ext cx="10086386" cy="2851050"/>
          </a:xfrm>
          <a:prstGeom prst="rect">
            <a:avLst/>
          </a:prstGeom>
        </p:spPr>
        <p:txBody>
          <a:bodyPr lIns="0" tIns="0" rIns="0" bIns="0" rtlCol="0" anchor="t">
            <a:spAutoFit/>
          </a:bodyPr>
          <a:lstStyle/>
          <a:p>
            <a:pPr algn="l">
              <a:lnSpc>
                <a:spcPts val="10996"/>
              </a:lnSpc>
            </a:pPr>
            <a:r>
              <a:rPr lang="en-US" sz="10996" b="1" spc="-527">
                <a:solidFill>
                  <a:srgbClr val="EFEFEF"/>
                </a:solidFill>
                <a:latin typeface="TT Hoves Bold"/>
                <a:ea typeface="TT Hoves Bold"/>
                <a:cs typeface="TT Hoves Bold"/>
                <a:sym typeface="TT Hoves Bold"/>
              </a:rPr>
              <a:t>Solution</a:t>
            </a:r>
          </a:p>
          <a:p>
            <a:pPr algn="l">
              <a:lnSpc>
                <a:spcPts val="10996"/>
              </a:lnSpc>
            </a:pPr>
            <a:r>
              <a:rPr lang="en-US" sz="10996" b="1" spc="-527">
                <a:solidFill>
                  <a:srgbClr val="000000"/>
                </a:solidFill>
                <a:latin typeface="TT Hoves Bold"/>
                <a:ea typeface="TT Hoves Bold"/>
                <a:cs typeface="TT Hoves Bold"/>
                <a:sym typeface="TT Hoves Bold"/>
              </a:rPr>
              <a:t>Implementation</a:t>
            </a:r>
          </a:p>
        </p:txBody>
      </p:sp>
      <p:sp>
        <p:nvSpPr>
          <p:cNvPr id="17" name="TextBox 17"/>
          <p:cNvSpPr txBox="1"/>
          <p:nvPr/>
        </p:nvSpPr>
        <p:spPr>
          <a:xfrm>
            <a:off x="-1095069" y="-122344"/>
            <a:ext cx="3677731" cy="2845012"/>
          </a:xfrm>
          <a:prstGeom prst="rect">
            <a:avLst/>
          </a:prstGeom>
        </p:spPr>
        <p:txBody>
          <a:bodyPr lIns="0" tIns="0" rIns="0" bIns="0" rtlCol="0" anchor="t">
            <a:spAutoFit/>
          </a:bodyPr>
          <a:lstStyle/>
          <a:p>
            <a:pPr algn="l">
              <a:lnSpc>
                <a:spcPts val="20906"/>
              </a:lnSpc>
            </a:pPr>
            <a:r>
              <a:rPr lang="en-US" sz="22241" b="1" spc="-1089">
                <a:solidFill>
                  <a:srgbClr val="EFEFEF"/>
                </a:solidFill>
                <a:latin typeface="TT Hoves Bold"/>
                <a:ea typeface="TT Hoves Bold"/>
                <a:cs typeface="TT Hoves Bold"/>
                <a:sym typeface="TT Hoves Bold"/>
              </a:rPr>
              <a:t>08</a:t>
            </a:r>
          </a:p>
        </p:txBody>
      </p:sp>
      <p:sp>
        <p:nvSpPr>
          <p:cNvPr id="18" name="TextBox 18"/>
          <p:cNvSpPr txBox="1"/>
          <p:nvPr/>
        </p:nvSpPr>
        <p:spPr>
          <a:xfrm>
            <a:off x="6606789" y="3933258"/>
            <a:ext cx="4809446" cy="1455420"/>
          </a:xfrm>
          <a:prstGeom prst="rect">
            <a:avLst/>
          </a:prstGeom>
        </p:spPr>
        <p:txBody>
          <a:bodyPr lIns="0" tIns="0" rIns="0" bIns="0" rtlCol="0" anchor="t">
            <a:spAutoFit/>
          </a:bodyPr>
          <a:lstStyle/>
          <a:p>
            <a:pPr algn="just">
              <a:lnSpc>
                <a:spcPts val="2340"/>
              </a:lnSpc>
            </a:pPr>
            <a:r>
              <a:rPr lang="en-US" sz="1500">
                <a:solidFill>
                  <a:srgbClr val="343434"/>
                </a:solidFill>
                <a:latin typeface="TT Hoves"/>
                <a:ea typeface="TT Hoves"/>
                <a:cs typeface="TT Hoves"/>
                <a:sym typeface="TT Hoves"/>
              </a:rPr>
              <a:t>Pillow is a Python Imaging Library (PIL) fork that provides easy-to-use image manipulation capabilities. InsightPro uses Pillow to handle image resizing, format conversion, and basic image processing tasks to support design consistency checks in PowerPoint slides.</a:t>
            </a:r>
          </a:p>
        </p:txBody>
      </p:sp>
      <p:sp>
        <p:nvSpPr>
          <p:cNvPr id="19" name="TextBox 19"/>
          <p:cNvSpPr txBox="1"/>
          <p:nvPr/>
        </p:nvSpPr>
        <p:spPr>
          <a:xfrm>
            <a:off x="12264913" y="1742317"/>
            <a:ext cx="5571175" cy="1455420"/>
          </a:xfrm>
          <a:prstGeom prst="rect">
            <a:avLst/>
          </a:prstGeom>
        </p:spPr>
        <p:txBody>
          <a:bodyPr lIns="0" tIns="0" rIns="0" bIns="0" rtlCol="0" anchor="t">
            <a:spAutoFit/>
          </a:bodyPr>
          <a:lstStyle/>
          <a:p>
            <a:pPr algn="just">
              <a:lnSpc>
                <a:spcPts val="2340"/>
              </a:lnSpc>
            </a:pPr>
            <a:r>
              <a:rPr lang="en-US" sz="1500">
                <a:solidFill>
                  <a:srgbClr val="343434"/>
                </a:solidFill>
                <a:latin typeface="TT Hoves"/>
                <a:ea typeface="TT Hoves"/>
                <a:cs typeface="TT Hoves"/>
                <a:sym typeface="TT Hoves"/>
              </a:rPr>
              <a:t>PyTorch is a popular deep learning framework that allows for building and training neural networks. In InsightPro, PyTorch is used for deploying large language models (LLMs) and handling tasks like multimodal learning, where both textual and visual data are analyzed together.</a:t>
            </a:r>
          </a:p>
        </p:txBody>
      </p:sp>
      <p:sp>
        <p:nvSpPr>
          <p:cNvPr id="20" name="TextBox 20"/>
          <p:cNvSpPr txBox="1"/>
          <p:nvPr/>
        </p:nvSpPr>
        <p:spPr>
          <a:xfrm>
            <a:off x="12264913" y="3933258"/>
            <a:ext cx="5571175" cy="1455420"/>
          </a:xfrm>
          <a:prstGeom prst="rect">
            <a:avLst/>
          </a:prstGeom>
        </p:spPr>
        <p:txBody>
          <a:bodyPr lIns="0" tIns="0" rIns="0" bIns="0" rtlCol="0" anchor="t">
            <a:spAutoFit/>
          </a:bodyPr>
          <a:lstStyle/>
          <a:p>
            <a:pPr algn="just">
              <a:lnSpc>
                <a:spcPts val="2340"/>
              </a:lnSpc>
            </a:pPr>
            <a:r>
              <a:rPr lang="en-US" sz="1500" dirty="0">
                <a:solidFill>
                  <a:srgbClr val="343434"/>
                </a:solidFill>
                <a:latin typeface="TT Hoves"/>
                <a:ea typeface="TT Hoves"/>
                <a:cs typeface="TT Hoves"/>
                <a:sym typeface="TT Hoves"/>
              </a:rPr>
              <a:t>The Transformers library, developed by Hugging Face, provides easy access to pre-trained language models like QWEN. </a:t>
            </a:r>
            <a:r>
              <a:rPr lang="en-US" sz="1500" dirty="0" err="1">
                <a:solidFill>
                  <a:srgbClr val="343434"/>
                </a:solidFill>
                <a:latin typeface="TT Hoves"/>
                <a:ea typeface="TT Hoves"/>
                <a:cs typeface="TT Hoves"/>
                <a:sym typeface="TT Hoves"/>
              </a:rPr>
              <a:t>InsightPro</a:t>
            </a:r>
            <a:r>
              <a:rPr lang="en-US" sz="1500" dirty="0">
                <a:solidFill>
                  <a:srgbClr val="343434"/>
                </a:solidFill>
                <a:latin typeface="TT Hoves"/>
                <a:ea typeface="TT Hoves"/>
                <a:cs typeface="TT Hoves"/>
                <a:sym typeface="TT Hoves"/>
              </a:rPr>
              <a:t> uses this library to integrate LLMs for natural language processing tasks such as evaluating text readability, detecting redundancy, and ensuring linguistic consistency across slides.</a:t>
            </a:r>
          </a:p>
        </p:txBody>
      </p:sp>
      <p:sp>
        <p:nvSpPr>
          <p:cNvPr id="21" name="TextBox 21"/>
          <p:cNvSpPr txBox="1"/>
          <p:nvPr/>
        </p:nvSpPr>
        <p:spPr>
          <a:xfrm>
            <a:off x="6147043" y="1332264"/>
            <a:ext cx="2646492" cy="413767"/>
          </a:xfrm>
          <a:prstGeom prst="rect">
            <a:avLst/>
          </a:prstGeom>
        </p:spPr>
        <p:txBody>
          <a:bodyPr lIns="0" tIns="0" rIns="0" bIns="0" rtlCol="0" anchor="t">
            <a:spAutoFit/>
          </a:bodyPr>
          <a:lstStyle/>
          <a:p>
            <a:pPr marL="474976" lvl="1" indent="-237488" algn="just">
              <a:lnSpc>
                <a:spcPts val="3431"/>
              </a:lnSpc>
              <a:buFont typeface="Arial"/>
              <a:buChar char="•"/>
            </a:pPr>
            <a:r>
              <a:rPr lang="en-US" sz="2199" b="1">
                <a:solidFill>
                  <a:srgbClr val="343434"/>
                </a:solidFill>
                <a:latin typeface="TT Hoves Bold"/>
                <a:ea typeface="TT Hoves Bold"/>
                <a:cs typeface="TT Hoves Bold"/>
                <a:sym typeface="TT Hoves Bold"/>
              </a:rPr>
              <a:t>Open CV:</a:t>
            </a:r>
          </a:p>
        </p:txBody>
      </p:sp>
      <p:sp>
        <p:nvSpPr>
          <p:cNvPr id="22" name="TextBox 22"/>
          <p:cNvSpPr txBox="1"/>
          <p:nvPr/>
        </p:nvSpPr>
        <p:spPr>
          <a:xfrm>
            <a:off x="11805168" y="1242826"/>
            <a:ext cx="2646492" cy="413767"/>
          </a:xfrm>
          <a:prstGeom prst="rect">
            <a:avLst/>
          </a:prstGeom>
        </p:spPr>
        <p:txBody>
          <a:bodyPr lIns="0" tIns="0" rIns="0" bIns="0" rtlCol="0" anchor="t">
            <a:spAutoFit/>
          </a:bodyPr>
          <a:lstStyle/>
          <a:p>
            <a:pPr marL="474976" lvl="1" indent="-237488" algn="just">
              <a:lnSpc>
                <a:spcPts val="3431"/>
              </a:lnSpc>
              <a:buFont typeface="Arial"/>
              <a:buChar char="•"/>
            </a:pPr>
            <a:r>
              <a:rPr lang="en-US" sz="2199" b="1">
                <a:solidFill>
                  <a:srgbClr val="343434"/>
                </a:solidFill>
                <a:latin typeface="TT Hoves Bold"/>
                <a:ea typeface="TT Hoves Bold"/>
                <a:cs typeface="TT Hoves Bold"/>
                <a:sym typeface="TT Hoves Bold"/>
              </a:rPr>
              <a:t>PYtorch:</a:t>
            </a:r>
          </a:p>
        </p:txBody>
      </p:sp>
      <p:sp>
        <p:nvSpPr>
          <p:cNvPr id="23" name="TextBox 23"/>
          <p:cNvSpPr txBox="1"/>
          <p:nvPr/>
        </p:nvSpPr>
        <p:spPr>
          <a:xfrm>
            <a:off x="6147043" y="3433767"/>
            <a:ext cx="2646492" cy="413767"/>
          </a:xfrm>
          <a:prstGeom prst="rect">
            <a:avLst/>
          </a:prstGeom>
        </p:spPr>
        <p:txBody>
          <a:bodyPr lIns="0" tIns="0" rIns="0" bIns="0" rtlCol="0" anchor="t">
            <a:spAutoFit/>
          </a:bodyPr>
          <a:lstStyle/>
          <a:p>
            <a:pPr marL="474976" lvl="1" indent="-237488" algn="just">
              <a:lnSpc>
                <a:spcPts val="3431"/>
              </a:lnSpc>
              <a:buFont typeface="Arial"/>
              <a:buChar char="•"/>
            </a:pPr>
            <a:r>
              <a:rPr lang="en-US" sz="2199" b="1">
                <a:solidFill>
                  <a:srgbClr val="343434"/>
                </a:solidFill>
                <a:latin typeface="TT Hoves Bold"/>
                <a:ea typeface="TT Hoves Bold"/>
                <a:cs typeface="TT Hoves Bold"/>
                <a:sym typeface="TT Hoves Bold"/>
              </a:rPr>
              <a:t>Pillow:</a:t>
            </a:r>
          </a:p>
        </p:txBody>
      </p:sp>
      <p:sp>
        <p:nvSpPr>
          <p:cNvPr id="24" name="TextBox 24"/>
          <p:cNvSpPr txBox="1"/>
          <p:nvPr/>
        </p:nvSpPr>
        <p:spPr>
          <a:xfrm>
            <a:off x="11805168" y="3433767"/>
            <a:ext cx="2646492" cy="413767"/>
          </a:xfrm>
          <a:prstGeom prst="rect">
            <a:avLst/>
          </a:prstGeom>
        </p:spPr>
        <p:txBody>
          <a:bodyPr lIns="0" tIns="0" rIns="0" bIns="0" rtlCol="0" anchor="t">
            <a:spAutoFit/>
          </a:bodyPr>
          <a:lstStyle/>
          <a:p>
            <a:pPr marL="474976" lvl="1" indent="-237488" algn="just">
              <a:lnSpc>
                <a:spcPts val="3431"/>
              </a:lnSpc>
              <a:buFont typeface="Arial"/>
              <a:buChar char="•"/>
            </a:pPr>
            <a:r>
              <a:rPr lang="en-US" sz="2199" b="1">
                <a:solidFill>
                  <a:srgbClr val="343434"/>
                </a:solidFill>
                <a:latin typeface="TT Hoves Bold"/>
                <a:ea typeface="TT Hoves Bold"/>
                <a:cs typeface="TT Hoves Bold"/>
                <a:sym typeface="TT Hoves Bold"/>
              </a:rPr>
              <a:t>Transformer:</a:t>
            </a:r>
          </a:p>
        </p:txBody>
      </p:sp>
      <p:sp>
        <p:nvSpPr>
          <p:cNvPr id="25" name="TextBox 25"/>
          <p:cNvSpPr txBox="1"/>
          <p:nvPr/>
        </p:nvSpPr>
        <p:spPr>
          <a:xfrm>
            <a:off x="6421025" y="6749555"/>
            <a:ext cx="4196609" cy="413767"/>
          </a:xfrm>
          <a:prstGeom prst="rect">
            <a:avLst/>
          </a:prstGeom>
        </p:spPr>
        <p:txBody>
          <a:bodyPr lIns="0" tIns="0" rIns="0" bIns="0" rtlCol="0" anchor="t">
            <a:spAutoFit/>
          </a:bodyPr>
          <a:lstStyle/>
          <a:p>
            <a:pPr marL="474976" lvl="1" indent="-237488" algn="l">
              <a:lnSpc>
                <a:spcPts val="3431"/>
              </a:lnSpc>
              <a:buFont typeface="Arial"/>
              <a:buChar char="•"/>
            </a:pPr>
            <a:r>
              <a:rPr lang="en-US" sz="2199" b="1">
                <a:solidFill>
                  <a:srgbClr val="343434"/>
                </a:solidFill>
                <a:latin typeface="TT Hoves Bold"/>
                <a:ea typeface="TT Hoves Bold"/>
                <a:cs typeface="TT Hoves Bold"/>
                <a:sym typeface="TT Hoves Bold"/>
              </a:rPr>
              <a:t>Convert Slides Into Images</a:t>
            </a:r>
          </a:p>
        </p:txBody>
      </p:sp>
      <p:sp>
        <p:nvSpPr>
          <p:cNvPr id="26" name="TextBox 26"/>
          <p:cNvSpPr txBox="1"/>
          <p:nvPr/>
        </p:nvSpPr>
        <p:spPr>
          <a:xfrm>
            <a:off x="8803878" y="7560473"/>
            <a:ext cx="5386234" cy="842392"/>
          </a:xfrm>
          <a:prstGeom prst="rect">
            <a:avLst/>
          </a:prstGeom>
        </p:spPr>
        <p:txBody>
          <a:bodyPr lIns="0" tIns="0" rIns="0" bIns="0" rtlCol="0" anchor="t">
            <a:spAutoFit/>
          </a:bodyPr>
          <a:lstStyle/>
          <a:p>
            <a:pPr marL="474976" lvl="1" indent="-237488" algn="l">
              <a:lnSpc>
                <a:spcPts val="3431"/>
              </a:lnSpc>
              <a:buFont typeface="Arial"/>
              <a:buChar char="•"/>
            </a:pPr>
            <a:r>
              <a:rPr lang="en-US" sz="2199" b="1">
                <a:solidFill>
                  <a:srgbClr val="343434"/>
                </a:solidFill>
                <a:latin typeface="TT Hoves Bold"/>
                <a:ea typeface="TT Hoves Bold"/>
                <a:cs typeface="TT Hoves Bold"/>
                <a:sym typeface="TT Hoves Bold"/>
              </a:rPr>
              <a:t>Use Image-Processing Techniques To Evaluate Visual Elements</a:t>
            </a:r>
          </a:p>
        </p:txBody>
      </p:sp>
      <p:sp>
        <p:nvSpPr>
          <p:cNvPr id="27" name="TextBox 27"/>
          <p:cNvSpPr txBox="1"/>
          <p:nvPr/>
        </p:nvSpPr>
        <p:spPr>
          <a:xfrm>
            <a:off x="10898298" y="8862963"/>
            <a:ext cx="6774129" cy="842392"/>
          </a:xfrm>
          <a:prstGeom prst="rect">
            <a:avLst/>
          </a:prstGeom>
        </p:spPr>
        <p:txBody>
          <a:bodyPr lIns="0" tIns="0" rIns="0" bIns="0" rtlCol="0" anchor="t">
            <a:spAutoFit/>
          </a:bodyPr>
          <a:lstStyle/>
          <a:p>
            <a:pPr marL="474976" lvl="1" indent="-237488" algn="l">
              <a:lnSpc>
                <a:spcPts val="3431"/>
              </a:lnSpc>
              <a:buFont typeface="Arial"/>
              <a:buChar char="•"/>
            </a:pPr>
            <a:r>
              <a:rPr lang="en-US" sz="2199" b="1">
                <a:solidFill>
                  <a:srgbClr val="343434"/>
                </a:solidFill>
                <a:latin typeface="TT Hoves Bold"/>
                <a:ea typeface="TT Hoves Bold"/>
                <a:cs typeface="TT Hoves Bold"/>
                <a:sym typeface="TT Hoves Bold"/>
              </a:rPr>
              <a:t>Run text content through the LLM for analysis on structure, clarity, and redundancy.</a:t>
            </a:r>
          </a:p>
        </p:txBody>
      </p:sp>
      <p:sp>
        <p:nvSpPr>
          <p:cNvPr id="28" name="Freeform 28"/>
          <p:cNvSpPr/>
          <p:nvPr/>
        </p:nvSpPr>
        <p:spPr>
          <a:xfrm rot="-5400000">
            <a:off x="10240660" y="8860946"/>
            <a:ext cx="350820" cy="964454"/>
          </a:xfrm>
          <a:custGeom>
            <a:avLst/>
            <a:gdLst/>
            <a:ahLst/>
            <a:cxnLst/>
            <a:rect l="l" t="t" r="r" b="b"/>
            <a:pathLst>
              <a:path w="350820" h="964454">
                <a:moveTo>
                  <a:pt x="0" y="0"/>
                </a:moveTo>
                <a:lnTo>
                  <a:pt x="350821" y="0"/>
                </a:lnTo>
                <a:lnTo>
                  <a:pt x="350821" y="964455"/>
                </a:lnTo>
                <a:lnTo>
                  <a:pt x="0" y="964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9" name="AutoShape 29"/>
          <p:cNvSpPr/>
          <p:nvPr/>
        </p:nvSpPr>
        <p:spPr>
          <a:xfrm>
            <a:off x="7829081" y="7163322"/>
            <a:ext cx="0" cy="861210"/>
          </a:xfrm>
          <a:prstGeom prst="line">
            <a:avLst/>
          </a:prstGeom>
          <a:ln w="38100" cap="flat">
            <a:solidFill>
              <a:srgbClr val="000000"/>
            </a:solidFill>
            <a:prstDash val="solid"/>
            <a:headEnd type="none" w="sm" len="sm"/>
            <a:tailEnd type="none" w="sm" len="sm"/>
          </a:ln>
        </p:spPr>
        <p:txBody>
          <a:bodyPr/>
          <a:lstStyle/>
          <a:p>
            <a:endParaRPr lang="en-IN"/>
          </a:p>
        </p:txBody>
      </p:sp>
      <p:sp>
        <p:nvSpPr>
          <p:cNvPr id="30" name="AutoShape 30"/>
          <p:cNvSpPr/>
          <p:nvPr/>
        </p:nvSpPr>
        <p:spPr>
          <a:xfrm>
            <a:off x="9914793" y="8518083"/>
            <a:ext cx="0" cy="861210"/>
          </a:xfrm>
          <a:prstGeom prst="line">
            <a:avLst/>
          </a:prstGeom>
          <a:ln w="38100" cap="flat">
            <a:solidFill>
              <a:srgbClr val="000000"/>
            </a:solidFill>
            <a:prstDash val="solid"/>
            <a:headEnd type="none" w="sm" len="sm"/>
            <a:tailEnd type="none" w="sm" len="sm"/>
          </a:ln>
        </p:spPr>
        <p:txBody>
          <a:bodyPr/>
          <a:lstStyle/>
          <a:p>
            <a:endParaRPr lang="en-IN"/>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126789" y="-2986203"/>
            <a:ext cx="9584989" cy="9584989"/>
          </a:xfrm>
          <a:custGeom>
            <a:avLst/>
            <a:gdLst/>
            <a:ahLst/>
            <a:cxnLst/>
            <a:rect l="l" t="t" r="r" b="b"/>
            <a:pathLst>
              <a:path w="9584989" h="9584989">
                <a:moveTo>
                  <a:pt x="0" y="0"/>
                </a:moveTo>
                <a:lnTo>
                  <a:pt x="9584989" y="0"/>
                </a:lnTo>
                <a:lnTo>
                  <a:pt x="9584989" y="9584989"/>
                </a:lnTo>
                <a:lnTo>
                  <a:pt x="0" y="958498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21515" y="6776134"/>
            <a:ext cx="9464897" cy="5844574"/>
          </a:xfrm>
          <a:custGeom>
            <a:avLst/>
            <a:gdLst/>
            <a:ahLst/>
            <a:cxnLst/>
            <a:rect l="l" t="t" r="r" b="b"/>
            <a:pathLst>
              <a:path w="9464897" h="5844574">
                <a:moveTo>
                  <a:pt x="0" y="0"/>
                </a:moveTo>
                <a:lnTo>
                  <a:pt x="9464897" y="0"/>
                </a:lnTo>
                <a:lnTo>
                  <a:pt x="9464897" y="5844574"/>
                </a:lnTo>
                <a:lnTo>
                  <a:pt x="0" y="5844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6458200" y="3236424"/>
            <a:ext cx="4501529" cy="3102573"/>
            <a:chOff x="0" y="0"/>
            <a:chExt cx="1664488" cy="1147209"/>
          </a:xfrm>
        </p:grpSpPr>
        <p:sp>
          <p:nvSpPr>
            <p:cNvPr id="5" name="Freeform 5"/>
            <p:cNvSpPr/>
            <p:nvPr/>
          </p:nvSpPr>
          <p:spPr>
            <a:xfrm>
              <a:off x="0" y="0"/>
              <a:ext cx="1664488" cy="1147209"/>
            </a:xfrm>
            <a:custGeom>
              <a:avLst/>
              <a:gdLst/>
              <a:ahLst/>
              <a:cxnLst/>
              <a:rect l="l" t="t" r="r" b="b"/>
              <a:pathLst>
                <a:path w="1664488" h="1147209">
                  <a:moveTo>
                    <a:pt x="0" y="0"/>
                  </a:moveTo>
                  <a:lnTo>
                    <a:pt x="1664488" y="0"/>
                  </a:lnTo>
                  <a:lnTo>
                    <a:pt x="1664488" y="1147209"/>
                  </a:lnTo>
                  <a:lnTo>
                    <a:pt x="0" y="1147209"/>
                  </a:lnTo>
                  <a:close/>
                </a:path>
              </a:pathLst>
            </a:custGeom>
            <a:solidFill>
              <a:srgbClr val="3FA9F5"/>
            </a:solidFill>
            <a:ln cap="sq">
              <a:noFill/>
              <a:prstDash val="solid"/>
              <a:miter/>
            </a:ln>
          </p:spPr>
          <p:txBody>
            <a:bodyPr/>
            <a:lstStyle/>
            <a:p>
              <a:endParaRPr lang="en-IN"/>
            </a:p>
          </p:txBody>
        </p:sp>
        <p:sp>
          <p:nvSpPr>
            <p:cNvPr id="6" name="TextBox 6"/>
            <p:cNvSpPr txBox="1"/>
            <p:nvPr/>
          </p:nvSpPr>
          <p:spPr>
            <a:xfrm>
              <a:off x="0" y="-38100"/>
              <a:ext cx="1664488" cy="118530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 name="Group 7"/>
          <p:cNvGrpSpPr/>
          <p:nvPr/>
        </p:nvGrpSpPr>
        <p:grpSpPr>
          <a:xfrm>
            <a:off x="294801" y="4020567"/>
            <a:ext cx="4501529" cy="1770466"/>
            <a:chOff x="0" y="0"/>
            <a:chExt cx="1664488" cy="654649"/>
          </a:xfrm>
        </p:grpSpPr>
        <p:sp>
          <p:nvSpPr>
            <p:cNvPr id="8" name="Freeform 8"/>
            <p:cNvSpPr/>
            <p:nvPr/>
          </p:nvSpPr>
          <p:spPr>
            <a:xfrm>
              <a:off x="0" y="0"/>
              <a:ext cx="1664488" cy="654649"/>
            </a:xfrm>
            <a:custGeom>
              <a:avLst/>
              <a:gdLst/>
              <a:ahLst/>
              <a:cxnLst/>
              <a:rect l="l" t="t" r="r" b="b"/>
              <a:pathLst>
                <a:path w="1664488" h="654649">
                  <a:moveTo>
                    <a:pt x="0" y="0"/>
                  </a:moveTo>
                  <a:lnTo>
                    <a:pt x="1664488" y="0"/>
                  </a:lnTo>
                  <a:lnTo>
                    <a:pt x="1664488" y="654649"/>
                  </a:lnTo>
                  <a:lnTo>
                    <a:pt x="0" y="654649"/>
                  </a:lnTo>
                  <a:close/>
                </a:path>
              </a:pathLst>
            </a:custGeom>
            <a:solidFill>
              <a:srgbClr val="3FA9F5"/>
            </a:solidFill>
            <a:ln cap="sq">
              <a:noFill/>
              <a:prstDash val="solid"/>
              <a:miter/>
            </a:ln>
          </p:spPr>
          <p:txBody>
            <a:bodyPr/>
            <a:lstStyle/>
            <a:p>
              <a:endParaRPr lang="en-IN"/>
            </a:p>
          </p:txBody>
        </p:sp>
        <p:sp>
          <p:nvSpPr>
            <p:cNvPr id="9" name="TextBox 9"/>
            <p:cNvSpPr txBox="1"/>
            <p:nvPr/>
          </p:nvSpPr>
          <p:spPr>
            <a:xfrm>
              <a:off x="0" y="-38100"/>
              <a:ext cx="1664488" cy="69274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11597904" y="4461914"/>
            <a:ext cx="782694" cy="882694"/>
            <a:chOff x="0" y="0"/>
            <a:chExt cx="720719" cy="812800"/>
          </a:xfrm>
        </p:grpSpPr>
        <p:sp>
          <p:nvSpPr>
            <p:cNvPr id="11" name="Freeform 11"/>
            <p:cNvSpPr/>
            <p:nvPr/>
          </p:nvSpPr>
          <p:spPr>
            <a:xfrm>
              <a:off x="0" y="0"/>
              <a:ext cx="720719" cy="812800"/>
            </a:xfrm>
            <a:custGeom>
              <a:avLst/>
              <a:gdLst/>
              <a:ahLst/>
              <a:cxnLst/>
              <a:rect l="l" t="t" r="r" b="b"/>
              <a:pathLst>
                <a:path w="720719" h="812800">
                  <a:moveTo>
                    <a:pt x="720719" y="406400"/>
                  </a:moveTo>
                  <a:lnTo>
                    <a:pt x="314319" y="0"/>
                  </a:lnTo>
                  <a:lnTo>
                    <a:pt x="314319" y="203200"/>
                  </a:lnTo>
                  <a:lnTo>
                    <a:pt x="0" y="203200"/>
                  </a:lnTo>
                  <a:lnTo>
                    <a:pt x="0" y="609600"/>
                  </a:lnTo>
                  <a:lnTo>
                    <a:pt x="314319" y="609600"/>
                  </a:lnTo>
                  <a:lnTo>
                    <a:pt x="314319" y="812800"/>
                  </a:lnTo>
                  <a:lnTo>
                    <a:pt x="720719" y="406400"/>
                  </a:lnTo>
                  <a:close/>
                </a:path>
              </a:pathLst>
            </a:custGeom>
            <a:solidFill>
              <a:srgbClr val="000000"/>
            </a:solidFill>
          </p:spPr>
          <p:txBody>
            <a:bodyPr/>
            <a:lstStyle/>
            <a:p>
              <a:endParaRPr lang="en-IN"/>
            </a:p>
          </p:txBody>
        </p:sp>
        <p:sp>
          <p:nvSpPr>
            <p:cNvPr id="12" name="TextBox 12"/>
            <p:cNvSpPr txBox="1"/>
            <p:nvPr/>
          </p:nvSpPr>
          <p:spPr>
            <a:xfrm>
              <a:off x="0" y="146050"/>
              <a:ext cx="619119" cy="46355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a:off x="12936878" y="3236424"/>
            <a:ext cx="4501529" cy="3102573"/>
            <a:chOff x="0" y="0"/>
            <a:chExt cx="1664488" cy="1147209"/>
          </a:xfrm>
        </p:grpSpPr>
        <p:sp>
          <p:nvSpPr>
            <p:cNvPr id="14" name="Freeform 14"/>
            <p:cNvSpPr/>
            <p:nvPr/>
          </p:nvSpPr>
          <p:spPr>
            <a:xfrm>
              <a:off x="0" y="0"/>
              <a:ext cx="1664488" cy="1147209"/>
            </a:xfrm>
            <a:custGeom>
              <a:avLst/>
              <a:gdLst/>
              <a:ahLst/>
              <a:cxnLst/>
              <a:rect l="l" t="t" r="r" b="b"/>
              <a:pathLst>
                <a:path w="1664488" h="1147209">
                  <a:moveTo>
                    <a:pt x="0" y="0"/>
                  </a:moveTo>
                  <a:lnTo>
                    <a:pt x="1664488" y="0"/>
                  </a:lnTo>
                  <a:lnTo>
                    <a:pt x="1664488" y="1147209"/>
                  </a:lnTo>
                  <a:lnTo>
                    <a:pt x="0" y="1147209"/>
                  </a:lnTo>
                  <a:close/>
                </a:path>
              </a:pathLst>
            </a:custGeom>
            <a:solidFill>
              <a:srgbClr val="3FA9F5"/>
            </a:solidFill>
            <a:ln cap="sq">
              <a:noFill/>
              <a:prstDash val="solid"/>
              <a:miter/>
            </a:ln>
          </p:spPr>
          <p:txBody>
            <a:bodyPr/>
            <a:lstStyle/>
            <a:p>
              <a:endParaRPr lang="en-IN"/>
            </a:p>
          </p:txBody>
        </p:sp>
        <p:sp>
          <p:nvSpPr>
            <p:cNvPr id="15" name="TextBox 15"/>
            <p:cNvSpPr txBox="1"/>
            <p:nvPr/>
          </p:nvSpPr>
          <p:spPr>
            <a:xfrm>
              <a:off x="0" y="-38100"/>
              <a:ext cx="1664488" cy="118530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a:off x="5436790" y="4464453"/>
            <a:ext cx="782694" cy="882694"/>
            <a:chOff x="0" y="0"/>
            <a:chExt cx="720719" cy="812800"/>
          </a:xfrm>
        </p:grpSpPr>
        <p:sp>
          <p:nvSpPr>
            <p:cNvPr id="17" name="Freeform 17"/>
            <p:cNvSpPr/>
            <p:nvPr/>
          </p:nvSpPr>
          <p:spPr>
            <a:xfrm>
              <a:off x="0" y="0"/>
              <a:ext cx="720719" cy="812800"/>
            </a:xfrm>
            <a:custGeom>
              <a:avLst/>
              <a:gdLst/>
              <a:ahLst/>
              <a:cxnLst/>
              <a:rect l="l" t="t" r="r" b="b"/>
              <a:pathLst>
                <a:path w="720719" h="812800">
                  <a:moveTo>
                    <a:pt x="720719" y="406400"/>
                  </a:moveTo>
                  <a:lnTo>
                    <a:pt x="314319" y="0"/>
                  </a:lnTo>
                  <a:lnTo>
                    <a:pt x="314319" y="203200"/>
                  </a:lnTo>
                  <a:lnTo>
                    <a:pt x="0" y="203200"/>
                  </a:lnTo>
                  <a:lnTo>
                    <a:pt x="0" y="609600"/>
                  </a:lnTo>
                  <a:lnTo>
                    <a:pt x="314319" y="609600"/>
                  </a:lnTo>
                  <a:lnTo>
                    <a:pt x="314319" y="812800"/>
                  </a:lnTo>
                  <a:lnTo>
                    <a:pt x="720719" y="406400"/>
                  </a:lnTo>
                  <a:close/>
                </a:path>
              </a:pathLst>
            </a:custGeom>
            <a:solidFill>
              <a:srgbClr val="000000"/>
            </a:solidFill>
          </p:spPr>
          <p:txBody>
            <a:bodyPr/>
            <a:lstStyle/>
            <a:p>
              <a:endParaRPr lang="en-IN"/>
            </a:p>
          </p:txBody>
        </p:sp>
        <p:sp>
          <p:nvSpPr>
            <p:cNvPr id="18" name="TextBox 18"/>
            <p:cNvSpPr txBox="1"/>
            <p:nvPr/>
          </p:nvSpPr>
          <p:spPr>
            <a:xfrm>
              <a:off x="0" y="146050"/>
              <a:ext cx="619119" cy="463550"/>
            </a:xfrm>
            <a:prstGeom prst="rect">
              <a:avLst/>
            </a:prstGeom>
          </p:spPr>
          <p:txBody>
            <a:bodyPr lIns="50800" tIns="50800" rIns="50800" bIns="50800" rtlCol="0" anchor="ctr"/>
            <a:lstStyle/>
            <a:p>
              <a:pPr algn="ctr">
                <a:lnSpc>
                  <a:spcPts val="3639"/>
                </a:lnSpc>
              </a:pPr>
              <a:endParaRPr/>
            </a:p>
          </p:txBody>
        </p:sp>
      </p:grpSp>
      <p:sp>
        <p:nvSpPr>
          <p:cNvPr id="19" name="Freeform 19"/>
          <p:cNvSpPr/>
          <p:nvPr/>
        </p:nvSpPr>
        <p:spPr>
          <a:xfrm rot="-10800000">
            <a:off x="14380483" y="4318"/>
            <a:ext cx="3907517" cy="3907517"/>
          </a:xfrm>
          <a:custGeom>
            <a:avLst/>
            <a:gdLst/>
            <a:ahLst/>
            <a:cxnLst/>
            <a:rect l="l" t="t" r="r" b="b"/>
            <a:pathLst>
              <a:path w="3907517" h="3907517">
                <a:moveTo>
                  <a:pt x="0" y="0"/>
                </a:moveTo>
                <a:lnTo>
                  <a:pt x="3907517" y="0"/>
                </a:lnTo>
                <a:lnTo>
                  <a:pt x="3907517" y="3907517"/>
                </a:lnTo>
                <a:lnTo>
                  <a:pt x="0" y="39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0" name="TextBox 20"/>
          <p:cNvSpPr txBox="1"/>
          <p:nvPr/>
        </p:nvSpPr>
        <p:spPr>
          <a:xfrm>
            <a:off x="3510934" y="1046566"/>
            <a:ext cx="10396062" cy="1561208"/>
          </a:xfrm>
          <a:prstGeom prst="rect">
            <a:avLst/>
          </a:prstGeom>
        </p:spPr>
        <p:txBody>
          <a:bodyPr lIns="0" tIns="0" rIns="0" bIns="0" rtlCol="0" anchor="t">
            <a:spAutoFit/>
          </a:bodyPr>
          <a:lstStyle/>
          <a:p>
            <a:pPr marL="0" lvl="1" indent="0" algn="ctr">
              <a:lnSpc>
                <a:spcPts val="11676"/>
              </a:lnSpc>
              <a:spcBef>
                <a:spcPct val="0"/>
              </a:spcBef>
            </a:pPr>
            <a:r>
              <a:rPr lang="en-US" sz="12038" b="1">
                <a:solidFill>
                  <a:srgbClr val="000000"/>
                </a:solidFill>
                <a:latin typeface="TT Hoves Bold"/>
                <a:ea typeface="TT Hoves Bold"/>
                <a:cs typeface="TT Hoves Bold"/>
                <a:sym typeface="TT Hoves Bold"/>
              </a:rPr>
              <a:t>System Flow</a:t>
            </a:r>
          </a:p>
        </p:txBody>
      </p:sp>
      <p:sp>
        <p:nvSpPr>
          <p:cNvPr id="21" name="TextBox 21"/>
          <p:cNvSpPr txBox="1"/>
          <p:nvPr/>
        </p:nvSpPr>
        <p:spPr>
          <a:xfrm>
            <a:off x="12558786" y="8035171"/>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03</a:t>
            </a:r>
          </a:p>
        </p:txBody>
      </p:sp>
      <p:sp>
        <p:nvSpPr>
          <p:cNvPr id="22" name="TextBox 22"/>
          <p:cNvSpPr txBox="1"/>
          <p:nvPr/>
        </p:nvSpPr>
        <p:spPr>
          <a:xfrm>
            <a:off x="13354721" y="7243872"/>
            <a:ext cx="6393149" cy="4116084"/>
          </a:xfrm>
          <a:prstGeom prst="rect">
            <a:avLst/>
          </a:prstGeom>
        </p:spPr>
        <p:txBody>
          <a:bodyPr lIns="0" tIns="0" rIns="0" bIns="0" rtlCol="0" anchor="t">
            <a:spAutoFit/>
          </a:bodyPr>
          <a:lstStyle/>
          <a:p>
            <a:pPr algn="ctr">
              <a:lnSpc>
                <a:spcPts val="30364"/>
              </a:lnSpc>
            </a:pPr>
            <a:r>
              <a:rPr lang="en-US" sz="32302" b="1" spc="-1582">
                <a:solidFill>
                  <a:srgbClr val="343434"/>
                </a:solidFill>
                <a:latin typeface="TT Hoves Bold"/>
                <a:ea typeface="TT Hoves Bold"/>
                <a:cs typeface="TT Hoves Bold"/>
                <a:sym typeface="TT Hoves Bold"/>
              </a:rPr>
              <a:t>09</a:t>
            </a:r>
          </a:p>
        </p:txBody>
      </p:sp>
      <p:sp>
        <p:nvSpPr>
          <p:cNvPr id="23" name="TextBox 23"/>
          <p:cNvSpPr txBox="1"/>
          <p:nvPr/>
        </p:nvSpPr>
        <p:spPr>
          <a:xfrm>
            <a:off x="6458200" y="3906267"/>
            <a:ext cx="4501529" cy="2276965"/>
          </a:xfrm>
          <a:prstGeom prst="rect">
            <a:avLst/>
          </a:prstGeom>
        </p:spPr>
        <p:txBody>
          <a:bodyPr lIns="0" tIns="0" rIns="0" bIns="0" rtlCol="0" anchor="t">
            <a:spAutoFit/>
          </a:bodyPr>
          <a:lstStyle/>
          <a:p>
            <a:pPr algn="ctr">
              <a:lnSpc>
                <a:spcPts val="6145"/>
              </a:lnSpc>
            </a:pPr>
            <a:r>
              <a:rPr lang="en-US" sz="4124">
                <a:solidFill>
                  <a:srgbClr val="EFEFEF"/>
                </a:solidFill>
                <a:latin typeface="TT Hoves"/>
                <a:ea typeface="TT Hoves"/>
                <a:cs typeface="TT Hoves"/>
                <a:sym typeface="TT Hoves"/>
              </a:rPr>
              <a:t>Analysis</a:t>
            </a:r>
          </a:p>
          <a:p>
            <a:pPr marL="0" lvl="0" indent="0" algn="ctr">
              <a:lnSpc>
                <a:spcPts val="6145"/>
              </a:lnSpc>
            </a:pPr>
            <a:r>
              <a:rPr lang="en-US" sz="4124">
                <a:solidFill>
                  <a:srgbClr val="EFEFEF"/>
                </a:solidFill>
                <a:latin typeface="TT Hoves"/>
                <a:ea typeface="TT Hoves"/>
                <a:cs typeface="TT Hoves"/>
                <a:sym typeface="TT Hoves"/>
              </a:rPr>
              <a:t> (LLM &amp; Image Processing)</a:t>
            </a:r>
          </a:p>
        </p:txBody>
      </p:sp>
      <p:sp>
        <p:nvSpPr>
          <p:cNvPr id="24" name="TextBox 24"/>
          <p:cNvSpPr txBox="1"/>
          <p:nvPr/>
        </p:nvSpPr>
        <p:spPr>
          <a:xfrm>
            <a:off x="8163848" y="3388824"/>
            <a:ext cx="917140" cy="730294"/>
          </a:xfrm>
          <a:prstGeom prst="rect">
            <a:avLst/>
          </a:prstGeom>
        </p:spPr>
        <p:txBody>
          <a:bodyPr lIns="0" tIns="0" rIns="0" bIns="0" rtlCol="0" anchor="t">
            <a:spAutoFit/>
          </a:bodyPr>
          <a:lstStyle/>
          <a:p>
            <a:pPr algn="l">
              <a:lnSpc>
                <a:spcPts val="5455"/>
              </a:lnSpc>
            </a:pPr>
            <a:r>
              <a:rPr lang="en-US" sz="5804" b="1" spc="-284">
                <a:solidFill>
                  <a:srgbClr val="EFEFEF"/>
                </a:solidFill>
                <a:latin typeface="TT Hoves Bold"/>
                <a:ea typeface="TT Hoves Bold"/>
                <a:cs typeface="TT Hoves Bold"/>
                <a:sym typeface="TT Hoves Bold"/>
              </a:rPr>
              <a:t>02</a:t>
            </a:r>
          </a:p>
        </p:txBody>
      </p:sp>
      <p:sp>
        <p:nvSpPr>
          <p:cNvPr id="25" name="TextBox 25"/>
          <p:cNvSpPr txBox="1"/>
          <p:nvPr/>
        </p:nvSpPr>
        <p:spPr>
          <a:xfrm>
            <a:off x="294801" y="4806773"/>
            <a:ext cx="4501529" cy="901700"/>
          </a:xfrm>
          <a:prstGeom prst="rect">
            <a:avLst/>
          </a:prstGeom>
        </p:spPr>
        <p:txBody>
          <a:bodyPr lIns="0" tIns="0" rIns="0" bIns="0" rtlCol="0" anchor="t">
            <a:spAutoFit/>
          </a:bodyPr>
          <a:lstStyle/>
          <a:p>
            <a:pPr marL="0" lvl="0" indent="0" algn="ctr">
              <a:lnSpc>
                <a:spcPts val="7450"/>
              </a:lnSpc>
            </a:pPr>
            <a:r>
              <a:rPr lang="en-US" sz="5000">
                <a:solidFill>
                  <a:srgbClr val="EFEFEF"/>
                </a:solidFill>
                <a:latin typeface="TT Hoves"/>
                <a:ea typeface="TT Hoves"/>
                <a:cs typeface="TT Hoves"/>
                <a:sym typeface="TT Hoves"/>
              </a:rPr>
              <a:t>Input</a:t>
            </a:r>
          </a:p>
        </p:txBody>
      </p:sp>
      <p:sp>
        <p:nvSpPr>
          <p:cNvPr id="26" name="TextBox 26"/>
          <p:cNvSpPr txBox="1"/>
          <p:nvPr/>
        </p:nvSpPr>
        <p:spPr>
          <a:xfrm>
            <a:off x="2000449" y="4172967"/>
            <a:ext cx="917140" cy="730294"/>
          </a:xfrm>
          <a:prstGeom prst="rect">
            <a:avLst/>
          </a:prstGeom>
        </p:spPr>
        <p:txBody>
          <a:bodyPr lIns="0" tIns="0" rIns="0" bIns="0" rtlCol="0" anchor="t">
            <a:spAutoFit/>
          </a:bodyPr>
          <a:lstStyle/>
          <a:p>
            <a:pPr algn="l">
              <a:lnSpc>
                <a:spcPts val="5455"/>
              </a:lnSpc>
            </a:pPr>
            <a:r>
              <a:rPr lang="en-US" sz="5804" b="1" spc="-284">
                <a:solidFill>
                  <a:srgbClr val="EFEFEF"/>
                </a:solidFill>
                <a:latin typeface="TT Hoves Bold"/>
                <a:ea typeface="TT Hoves Bold"/>
                <a:cs typeface="TT Hoves Bold"/>
                <a:sym typeface="TT Hoves Bold"/>
              </a:rPr>
              <a:t>01</a:t>
            </a:r>
          </a:p>
        </p:txBody>
      </p:sp>
      <p:sp>
        <p:nvSpPr>
          <p:cNvPr id="27" name="TextBox 27"/>
          <p:cNvSpPr txBox="1"/>
          <p:nvPr/>
        </p:nvSpPr>
        <p:spPr>
          <a:xfrm>
            <a:off x="12936878" y="3906267"/>
            <a:ext cx="4501529" cy="2276965"/>
          </a:xfrm>
          <a:prstGeom prst="rect">
            <a:avLst/>
          </a:prstGeom>
        </p:spPr>
        <p:txBody>
          <a:bodyPr lIns="0" tIns="0" rIns="0" bIns="0" rtlCol="0" anchor="t">
            <a:spAutoFit/>
          </a:bodyPr>
          <a:lstStyle/>
          <a:p>
            <a:pPr algn="ctr">
              <a:lnSpc>
                <a:spcPts val="6145"/>
              </a:lnSpc>
            </a:pPr>
            <a:r>
              <a:rPr lang="en-US" sz="4124">
                <a:solidFill>
                  <a:srgbClr val="EFEFEF"/>
                </a:solidFill>
                <a:latin typeface="TT Hoves"/>
                <a:ea typeface="TT Hoves"/>
                <a:cs typeface="TT Hoves"/>
                <a:sym typeface="TT Hoves"/>
              </a:rPr>
              <a:t>Output</a:t>
            </a:r>
          </a:p>
          <a:p>
            <a:pPr marL="0" lvl="0" indent="0" algn="ctr">
              <a:lnSpc>
                <a:spcPts val="6145"/>
              </a:lnSpc>
            </a:pPr>
            <a:r>
              <a:rPr lang="en-US" sz="4124">
                <a:solidFill>
                  <a:srgbClr val="EFEFEF"/>
                </a:solidFill>
                <a:latin typeface="TT Hoves"/>
                <a:ea typeface="TT Hoves"/>
                <a:cs typeface="TT Hoves"/>
                <a:sym typeface="TT Hoves"/>
              </a:rPr>
              <a:t> (Feedback on Quality)</a:t>
            </a:r>
          </a:p>
        </p:txBody>
      </p:sp>
      <p:sp>
        <p:nvSpPr>
          <p:cNvPr id="28" name="TextBox 28"/>
          <p:cNvSpPr txBox="1"/>
          <p:nvPr/>
        </p:nvSpPr>
        <p:spPr>
          <a:xfrm>
            <a:off x="14642526" y="3388824"/>
            <a:ext cx="917140" cy="730294"/>
          </a:xfrm>
          <a:prstGeom prst="rect">
            <a:avLst/>
          </a:prstGeom>
        </p:spPr>
        <p:txBody>
          <a:bodyPr lIns="0" tIns="0" rIns="0" bIns="0" rtlCol="0" anchor="t">
            <a:spAutoFit/>
          </a:bodyPr>
          <a:lstStyle/>
          <a:p>
            <a:pPr algn="l">
              <a:lnSpc>
                <a:spcPts val="5455"/>
              </a:lnSpc>
            </a:pPr>
            <a:r>
              <a:rPr lang="en-US" sz="5804" b="1" spc="-284">
                <a:solidFill>
                  <a:srgbClr val="EFEFEF"/>
                </a:solidFill>
                <a:latin typeface="TT Hoves Bold"/>
                <a:ea typeface="TT Hoves Bold"/>
                <a:cs typeface="TT Hoves Bold"/>
                <a:sym typeface="TT Hoves Bold"/>
              </a:rPr>
              <a:t>03</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1444</Words>
  <Application>Microsoft Office PowerPoint</Application>
  <PresentationFormat>Custom</PresentationFormat>
  <Paragraphs>131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TT Hoves</vt:lpstr>
      <vt:lpstr>Archive</vt:lpstr>
      <vt:lpstr>Arial</vt:lpstr>
      <vt:lpstr>TT Hoves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InsightPro_Conclusion</dc:title>
  <dc:creator>Agastya Shetty</dc:creator>
  <cp:lastModifiedBy>Agastya Shetty</cp:lastModifiedBy>
  <cp:revision>2</cp:revision>
  <dcterms:created xsi:type="dcterms:W3CDTF">2006-08-16T00:00:00Z</dcterms:created>
  <dcterms:modified xsi:type="dcterms:W3CDTF">2024-10-03T19:02:37Z</dcterms:modified>
  <dc:identifier>DAGShnO554I</dc:identifier>
</cp:coreProperties>
</file>